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tags/tag11.xml" ContentType="application/vnd.openxmlformats-officedocument.presentationml.tags+xml"/>
  <Override PartName="/ppt/notesSlides/notesSlide1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12.xml" ContentType="application/vnd.openxmlformats-officedocument.presentationml.tags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notesSlides/notesSlide16.xml" ContentType="application/vnd.openxmlformats-officedocument.presentationml.notesSlide+xml"/>
  <Override PartName="/ppt/tags/tag15.xml" ContentType="application/vnd.openxmlformats-officedocument.presentationml.tags+xml"/>
  <Override PartName="/ppt/notesSlides/notesSlide17.xml" ContentType="application/vnd.openxmlformats-officedocument.presentationml.notesSlide+xml"/>
  <Override PartName="/ppt/tags/tag16.xml" ContentType="application/vnd.openxmlformats-officedocument.presentationml.tags+xml"/>
  <Override PartName="/ppt/notesSlides/notesSlide18.xml" ContentType="application/vnd.openxmlformats-officedocument.presentationml.notesSlide+xml"/>
  <Override PartName="/ppt/tags/tag17.xml" ContentType="application/vnd.openxmlformats-officedocument.presentationml.tags+xml"/>
  <Override PartName="/ppt/notesSlides/notesSlide19.xml" ContentType="application/vnd.openxmlformats-officedocument.presentationml.notesSlide+xml"/>
  <Override PartName="/ppt/tags/tag18.xml" ContentType="application/vnd.openxmlformats-officedocument.presentationml.tags+xml"/>
  <Override PartName="/ppt/notesSlides/notesSlide20.xml" ContentType="application/vnd.openxmlformats-officedocument.presentationml.notesSlide+xml"/>
  <Override PartName="/ppt/tags/tag19.xml" ContentType="application/vnd.openxmlformats-officedocument.presentationml.tags+xml"/>
  <Override PartName="/ppt/notesSlides/notesSlide21.xml" ContentType="application/vnd.openxmlformats-officedocument.presentationml.notesSlide+xml"/>
  <Override PartName="/ppt/tags/tag20.xml" ContentType="application/vnd.openxmlformats-officedocument.presentationml.tags+xml"/>
  <Override PartName="/ppt/notesSlides/notesSlide22.xml" ContentType="application/vnd.openxmlformats-officedocument.presentationml.notesSlide+xml"/>
  <Override PartName="/ppt/tags/tag21.xml" ContentType="application/vnd.openxmlformats-officedocument.presentationml.tags+xml"/>
  <Override PartName="/ppt/notesSlides/notesSlide23.xml" ContentType="application/vnd.openxmlformats-officedocument.presentationml.notesSlide+xml"/>
  <Override PartName="/ppt/tags/tag22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23.xml" ContentType="application/vnd.openxmlformats-officedocument.presentationml.tags+xml"/>
  <Override PartName="/ppt/notesSlides/notesSlide2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7.xml" ContentType="application/vnd.openxmlformats-officedocument.presentationml.notesSlide+xml"/>
  <Override PartName="/ppt/tags/tag24.xml" ContentType="application/vnd.openxmlformats-officedocument.presentationml.tags+xml"/>
  <Override PartName="/ppt/notesSlides/notesSlide28.xml" ContentType="application/vnd.openxmlformats-officedocument.presentationml.notesSlide+xml"/>
  <Override PartName="/ppt/tags/tag25.xml" ContentType="application/vnd.openxmlformats-officedocument.presentationml.tags+xml"/>
  <Override PartName="/ppt/notesSlides/notesSlide29.xml" ContentType="application/vnd.openxmlformats-officedocument.presentationml.notesSlide+xml"/>
  <Override PartName="/ppt/tags/tag26.xml" ContentType="application/vnd.openxmlformats-officedocument.presentationml.tags+xml"/>
  <Override PartName="/ppt/notesSlides/notesSlide30.xml" ContentType="application/vnd.openxmlformats-officedocument.presentationml.notesSlide+xml"/>
  <Override PartName="/ppt/tags/tag27.xml" ContentType="application/vnd.openxmlformats-officedocument.presentationml.tags+xml"/>
  <Override PartName="/ppt/notesSlides/notesSlide31.xml" ContentType="application/vnd.openxmlformats-officedocument.presentationml.notesSlide+xml"/>
  <Override PartName="/ppt/tags/tag28.xml" ContentType="application/vnd.openxmlformats-officedocument.presentationml.tags+xml"/>
  <Override PartName="/ppt/notesSlides/notesSlide32.xml" ContentType="application/vnd.openxmlformats-officedocument.presentationml.notesSlide+xml"/>
  <Override PartName="/ppt/tags/tag29.xml" ContentType="application/vnd.openxmlformats-officedocument.presentationml.tags+xml"/>
  <Override PartName="/ppt/notesSlides/notesSlide33.xml" ContentType="application/vnd.openxmlformats-officedocument.presentationml.notesSlide+xml"/>
  <Override PartName="/ppt/tags/tag30.xml" ContentType="application/vnd.openxmlformats-officedocument.presentationml.tags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7"/>
  </p:notesMasterIdLst>
  <p:handoutMasterIdLst>
    <p:handoutMasterId r:id="rId38"/>
  </p:handoutMasterIdLst>
  <p:sldIdLst>
    <p:sldId id="350" r:id="rId3"/>
    <p:sldId id="373" r:id="rId4"/>
    <p:sldId id="367" r:id="rId5"/>
    <p:sldId id="426" r:id="rId6"/>
    <p:sldId id="406" r:id="rId7"/>
    <p:sldId id="378" r:id="rId8"/>
    <p:sldId id="427" r:id="rId9"/>
    <p:sldId id="431" r:id="rId10"/>
    <p:sldId id="432" r:id="rId11"/>
    <p:sldId id="433" r:id="rId12"/>
    <p:sldId id="434" r:id="rId13"/>
    <p:sldId id="425" r:id="rId14"/>
    <p:sldId id="424" r:id="rId15"/>
    <p:sldId id="409" r:id="rId16"/>
    <p:sldId id="421" r:id="rId17"/>
    <p:sldId id="376" r:id="rId18"/>
    <p:sldId id="392" r:id="rId19"/>
    <p:sldId id="393" r:id="rId20"/>
    <p:sldId id="394" r:id="rId21"/>
    <p:sldId id="395" r:id="rId22"/>
    <p:sldId id="396" r:id="rId23"/>
    <p:sldId id="444" r:id="rId24"/>
    <p:sldId id="440" r:id="rId25"/>
    <p:sldId id="441" r:id="rId26"/>
    <p:sldId id="435" r:id="rId27"/>
    <p:sldId id="436" r:id="rId28"/>
    <p:sldId id="410" r:id="rId29"/>
    <p:sldId id="375" r:id="rId30"/>
    <p:sldId id="379" r:id="rId31"/>
    <p:sldId id="380" r:id="rId32"/>
    <p:sldId id="381" r:id="rId33"/>
    <p:sldId id="382" r:id="rId34"/>
    <p:sldId id="443" r:id="rId35"/>
    <p:sldId id="42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0A00"/>
    <a:srgbClr val="0041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39" autoAdjust="0"/>
    <p:restoredTop sz="94660"/>
  </p:normalViewPr>
  <p:slideViewPr>
    <p:cSldViewPr>
      <p:cViewPr>
        <p:scale>
          <a:sx n="87" d="100"/>
          <a:sy n="87" d="100"/>
        </p:scale>
        <p:origin x="642" y="-120"/>
      </p:cViewPr>
      <p:guideLst>
        <p:guide orient="horz" pos="2160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20A0BF-B38B-4383-B9A0-0F642CCA59B0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9EDCEA5A-F735-479D-8C4D-C066C9D720D4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Understand and Identify the   roles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of Supreme Court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of    Guam</a:t>
          </a:r>
          <a:endParaRPr lang="en-US" sz="24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5B2A6B47-275E-4969-AA55-919D3CFEC684}" type="parTrans" cxnId="{66225391-FA09-4236-BFFF-A81938CFEF92}">
      <dgm:prSet/>
      <dgm:spPr/>
      <dgm:t>
        <a:bodyPr/>
        <a:lstStyle/>
        <a:p>
          <a:endParaRPr lang="en-US"/>
        </a:p>
      </dgm:t>
    </dgm:pt>
    <dgm:pt modelId="{4EA6A329-28AB-4165-A208-609C324F10F3}" type="sibTrans" cxnId="{66225391-FA09-4236-BFFF-A81938CFEF92}">
      <dgm:prSet/>
      <dgm:spPr/>
      <dgm:t>
        <a:bodyPr/>
        <a:lstStyle/>
        <a:p>
          <a:endParaRPr lang="en-US"/>
        </a:p>
      </dgm:t>
    </dgm:pt>
    <dgm:pt modelId="{AE5D868B-4A07-4BF8-B5BD-49B430717E40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Recognize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the functions of Supreme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Court</a:t>
          </a:r>
          <a:endParaRPr lang="en-US" sz="24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E2ACADB4-CBC8-455D-8309-F5F5694EA4E0}" type="parTrans" cxnId="{DF96730B-F887-4AA6-92B9-0B1E451CAC01}">
      <dgm:prSet/>
      <dgm:spPr/>
      <dgm:t>
        <a:bodyPr/>
        <a:lstStyle/>
        <a:p>
          <a:endParaRPr lang="en-US"/>
        </a:p>
      </dgm:t>
    </dgm:pt>
    <dgm:pt modelId="{B73F534A-AE4C-46FB-8030-19080BF15644}" type="sibTrans" cxnId="{DF96730B-F887-4AA6-92B9-0B1E451CAC01}">
      <dgm:prSet/>
      <dgm:spPr/>
      <dgm:t>
        <a:bodyPr/>
        <a:lstStyle/>
        <a:p>
          <a:endParaRPr lang="en-US"/>
        </a:p>
      </dgm:t>
    </dgm:pt>
    <dgm:pt modelId="{DAC25DDB-EEF4-4133-82A0-0CB07595C239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 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Develop familiarity with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the keywords used in the lesson</a:t>
          </a:r>
          <a:endParaRPr lang="en-US" sz="22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C4CAF6E3-48D7-495E-94B7-486508191C2B}" type="parTrans" cxnId="{F51BC2D3-5024-4BB4-BA7A-D3D6D4AC24AE}">
      <dgm:prSet/>
      <dgm:spPr/>
      <dgm:t>
        <a:bodyPr/>
        <a:lstStyle/>
        <a:p>
          <a:endParaRPr lang="en-US"/>
        </a:p>
      </dgm:t>
    </dgm:pt>
    <dgm:pt modelId="{08090104-CF43-479A-B164-222F647B0A9B}" type="sibTrans" cxnId="{F51BC2D3-5024-4BB4-BA7A-D3D6D4AC24AE}">
      <dgm:prSet/>
      <dgm:spPr/>
      <dgm:t>
        <a:bodyPr/>
        <a:lstStyle/>
        <a:p>
          <a:endParaRPr lang="en-US"/>
        </a:p>
      </dgm:t>
    </dgm:pt>
    <dgm:pt modelId="{2A3CFE84-027C-43EB-80B6-28F92FD414A0}" type="pres">
      <dgm:prSet presAssocID="{6C20A0BF-B38B-4383-B9A0-0F642CCA59B0}" presName="linearFlow" presStyleCnt="0">
        <dgm:presLayoutVars>
          <dgm:dir/>
          <dgm:resizeHandles val="exact"/>
        </dgm:presLayoutVars>
      </dgm:prSet>
      <dgm:spPr/>
    </dgm:pt>
    <dgm:pt modelId="{CF42B1D0-FBEC-4A45-8672-C26A1D47D28A}" type="pres">
      <dgm:prSet presAssocID="{9EDCEA5A-F735-479D-8C4D-C066C9D720D4}" presName="composite" presStyleCnt="0"/>
      <dgm:spPr/>
    </dgm:pt>
    <dgm:pt modelId="{0BB4F598-833A-4EE4-BE78-5F9335BCF409}" type="pres">
      <dgm:prSet presAssocID="{9EDCEA5A-F735-479D-8C4D-C066C9D720D4}" presName="imgShp" presStyleLbl="fgImgPlace1" presStyleIdx="0" presStyleCnt="3" custScaleX="135004" custScaleY="84378" custLinFactNeighborX="-29291" custLinFactNeighborY="-3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C574444C-DC80-4861-B7E8-B03EF38AC125}" type="pres">
      <dgm:prSet presAssocID="{9EDCEA5A-F735-479D-8C4D-C066C9D720D4}" presName="txShp" presStyleLbl="node1" presStyleIdx="0" presStyleCnt="3" custScaleX="126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D4ABC-CAC8-487E-BCC3-F85FCE4D09F5}" type="pres">
      <dgm:prSet presAssocID="{4EA6A329-28AB-4165-A208-609C324F10F3}" presName="spacing" presStyleCnt="0"/>
      <dgm:spPr/>
    </dgm:pt>
    <dgm:pt modelId="{D875ABFA-DAC6-4A4E-86AA-85153CF2D20C}" type="pres">
      <dgm:prSet presAssocID="{AE5D868B-4A07-4BF8-B5BD-49B430717E40}" presName="composite" presStyleCnt="0"/>
      <dgm:spPr/>
    </dgm:pt>
    <dgm:pt modelId="{007AAFA6-BB3F-47E4-8FC6-6A84CE98FB78}" type="pres">
      <dgm:prSet presAssocID="{AE5D868B-4A07-4BF8-B5BD-49B430717E40}" presName="imgShp" presStyleLbl="fgImgPlace1" presStyleIdx="1" presStyleCnt="3" custScaleX="135004" custScaleY="84378" custLinFactNeighborX="-29766" custLinFactNeighborY="186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  <dgm:t>
        <a:bodyPr/>
        <a:lstStyle/>
        <a:p>
          <a:endParaRPr lang="en-US"/>
        </a:p>
      </dgm:t>
    </dgm:pt>
    <dgm:pt modelId="{4723FC88-01DF-4D39-A586-94B633128C45}" type="pres">
      <dgm:prSet presAssocID="{AE5D868B-4A07-4BF8-B5BD-49B430717E40}" presName="txShp" presStyleLbl="node1" presStyleIdx="1" presStyleCnt="3" custScaleX="1266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D92DE4-DE09-47EB-94AA-BB5A1EF44600}" type="pres">
      <dgm:prSet presAssocID="{B73F534A-AE4C-46FB-8030-19080BF15644}" presName="spacing" presStyleCnt="0"/>
      <dgm:spPr/>
    </dgm:pt>
    <dgm:pt modelId="{42A74791-0F40-479B-A7BA-DD61400D84EA}" type="pres">
      <dgm:prSet presAssocID="{DAC25DDB-EEF4-4133-82A0-0CB07595C239}" presName="composite" presStyleCnt="0"/>
      <dgm:spPr/>
    </dgm:pt>
    <dgm:pt modelId="{F61554E6-D351-4AC3-916B-E0AB81F95C77}" type="pres">
      <dgm:prSet presAssocID="{DAC25DDB-EEF4-4133-82A0-0CB07595C239}" presName="imgShp" presStyleLbl="fgImgPlace1" presStyleIdx="2" presStyleCnt="3" custScaleX="135004" custScaleY="84378" custLinFactNeighborX="-24224" custLinFactNeighborY="-114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467AEF59-5BA9-417A-AE9A-6A2116171BBE}" type="pres">
      <dgm:prSet presAssocID="{DAC25DDB-EEF4-4133-82A0-0CB07595C239}" presName="txShp" presStyleLbl="node1" presStyleIdx="2" presStyleCnt="3" custScaleX="1281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1BC2D3-5024-4BB4-BA7A-D3D6D4AC24AE}" srcId="{6C20A0BF-B38B-4383-B9A0-0F642CCA59B0}" destId="{DAC25DDB-EEF4-4133-82A0-0CB07595C239}" srcOrd="2" destOrd="0" parTransId="{C4CAF6E3-48D7-495E-94B7-486508191C2B}" sibTransId="{08090104-CF43-479A-B164-222F647B0A9B}"/>
    <dgm:cxn modelId="{84DD86A3-193A-477A-B2FD-68A3C5FAE387}" type="presOf" srcId="{AE5D868B-4A07-4BF8-B5BD-49B430717E40}" destId="{4723FC88-01DF-4D39-A586-94B633128C45}" srcOrd="0" destOrd="0" presId="urn:microsoft.com/office/officeart/2005/8/layout/vList3"/>
    <dgm:cxn modelId="{86196FD8-22C2-4AC7-83AC-D94DBE2ED36C}" type="presOf" srcId="{DAC25DDB-EEF4-4133-82A0-0CB07595C239}" destId="{467AEF59-5BA9-417A-AE9A-6A2116171BBE}" srcOrd="0" destOrd="0" presId="urn:microsoft.com/office/officeart/2005/8/layout/vList3"/>
    <dgm:cxn modelId="{66225391-FA09-4236-BFFF-A81938CFEF92}" srcId="{6C20A0BF-B38B-4383-B9A0-0F642CCA59B0}" destId="{9EDCEA5A-F735-479D-8C4D-C066C9D720D4}" srcOrd="0" destOrd="0" parTransId="{5B2A6B47-275E-4969-AA55-919D3CFEC684}" sibTransId="{4EA6A329-28AB-4165-A208-609C324F10F3}"/>
    <dgm:cxn modelId="{0F519126-DB59-4540-8D08-3864AA6B3F8E}" type="presOf" srcId="{9EDCEA5A-F735-479D-8C4D-C066C9D720D4}" destId="{C574444C-DC80-4861-B7E8-B03EF38AC125}" srcOrd="0" destOrd="0" presId="urn:microsoft.com/office/officeart/2005/8/layout/vList3"/>
    <dgm:cxn modelId="{DF96730B-F887-4AA6-92B9-0B1E451CAC01}" srcId="{6C20A0BF-B38B-4383-B9A0-0F642CCA59B0}" destId="{AE5D868B-4A07-4BF8-B5BD-49B430717E40}" srcOrd="1" destOrd="0" parTransId="{E2ACADB4-CBC8-455D-8309-F5F5694EA4E0}" sibTransId="{B73F534A-AE4C-46FB-8030-19080BF15644}"/>
    <dgm:cxn modelId="{D29EC843-3CE6-4486-BE0E-107D8E6BC9E3}" type="presOf" srcId="{6C20A0BF-B38B-4383-B9A0-0F642CCA59B0}" destId="{2A3CFE84-027C-43EB-80B6-28F92FD414A0}" srcOrd="0" destOrd="0" presId="urn:microsoft.com/office/officeart/2005/8/layout/vList3"/>
    <dgm:cxn modelId="{9E9D0041-B26F-497B-879B-0C9B2EC5C4D0}" type="presParOf" srcId="{2A3CFE84-027C-43EB-80B6-28F92FD414A0}" destId="{CF42B1D0-FBEC-4A45-8672-C26A1D47D28A}" srcOrd="0" destOrd="0" presId="urn:microsoft.com/office/officeart/2005/8/layout/vList3"/>
    <dgm:cxn modelId="{7814A585-8D2B-4FD7-9AF5-FEE4999DD096}" type="presParOf" srcId="{CF42B1D0-FBEC-4A45-8672-C26A1D47D28A}" destId="{0BB4F598-833A-4EE4-BE78-5F9335BCF409}" srcOrd="0" destOrd="0" presId="urn:microsoft.com/office/officeart/2005/8/layout/vList3"/>
    <dgm:cxn modelId="{9F0F93C3-61DC-493C-A405-4586CDFD1DFC}" type="presParOf" srcId="{CF42B1D0-FBEC-4A45-8672-C26A1D47D28A}" destId="{C574444C-DC80-4861-B7E8-B03EF38AC125}" srcOrd="1" destOrd="0" presId="urn:microsoft.com/office/officeart/2005/8/layout/vList3"/>
    <dgm:cxn modelId="{044E6830-9617-4135-BAE8-4A71ABA07066}" type="presParOf" srcId="{2A3CFE84-027C-43EB-80B6-28F92FD414A0}" destId="{01ED4ABC-CAC8-487E-BCC3-F85FCE4D09F5}" srcOrd="1" destOrd="0" presId="urn:microsoft.com/office/officeart/2005/8/layout/vList3"/>
    <dgm:cxn modelId="{5C28B48C-F388-4E42-8F60-BC3CE90B9DD9}" type="presParOf" srcId="{2A3CFE84-027C-43EB-80B6-28F92FD414A0}" destId="{D875ABFA-DAC6-4A4E-86AA-85153CF2D20C}" srcOrd="2" destOrd="0" presId="urn:microsoft.com/office/officeart/2005/8/layout/vList3"/>
    <dgm:cxn modelId="{3157387D-E801-47A8-AFFC-CD80FCB03333}" type="presParOf" srcId="{D875ABFA-DAC6-4A4E-86AA-85153CF2D20C}" destId="{007AAFA6-BB3F-47E4-8FC6-6A84CE98FB78}" srcOrd="0" destOrd="0" presId="urn:microsoft.com/office/officeart/2005/8/layout/vList3"/>
    <dgm:cxn modelId="{C1A1343D-1DC1-4229-84B0-397C020CC685}" type="presParOf" srcId="{D875ABFA-DAC6-4A4E-86AA-85153CF2D20C}" destId="{4723FC88-01DF-4D39-A586-94B633128C45}" srcOrd="1" destOrd="0" presId="urn:microsoft.com/office/officeart/2005/8/layout/vList3"/>
    <dgm:cxn modelId="{D054DDFD-90FE-4935-8D10-8995DBB6D133}" type="presParOf" srcId="{2A3CFE84-027C-43EB-80B6-28F92FD414A0}" destId="{94D92DE4-DE09-47EB-94AA-BB5A1EF44600}" srcOrd="3" destOrd="0" presId="urn:microsoft.com/office/officeart/2005/8/layout/vList3"/>
    <dgm:cxn modelId="{50899D80-9EA6-4C7B-9282-B183021E9B3D}" type="presParOf" srcId="{2A3CFE84-027C-43EB-80B6-28F92FD414A0}" destId="{42A74791-0F40-479B-A7BA-DD61400D84EA}" srcOrd="4" destOrd="0" presId="urn:microsoft.com/office/officeart/2005/8/layout/vList3"/>
    <dgm:cxn modelId="{C7619DE5-548F-46A1-8473-EC7E9ED1644A}" type="presParOf" srcId="{42A74791-0F40-479B-A7BA-DD61400D84EA}" destId="{F61554E6-D351-4AC3-916B-E0AB81F95C77}" srcOrd="0" destOrd="0" presId="urn:microsoft.com/office/officeart/2005/8/layout/vList3"/>
    <dgm:cxn modelId="{3836D6E6-A470-44CE-9EF2-D41D676CA598}" type="presParOf" srcId="{42A74791-0F40-479B-A7BA-DD61400D84EA}" destId="{467AEF59-5BA9-417A-AE9A-6A2116171B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910A93-E968-40C9-919E-C02789215F64}" type="doc">
      <dgm:prSet loTypeId="urn:microsoft.com/office/officeart/2005/8/layout/pyramid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F3FBE40-D13D-447E-924E-3DD262DF8F2C}">
      <dgm:prSet phldrT="[Text]" custT="1"/>
      <dgm:spPr/>
      <dgm:t>
        <a:bodyPr/>
        <a:lstStyle/>
        <a:p>
          <a:r>
            <a:rPr lang="en-US" sz="2800" dirty="0" smtClean="0"/>
            <a:t>Appeals</a:t>
          </a:r>
          <a:endParaRPr lang="en-US" sz="2800" dirty="0"/>
        </a:p>
      </dgm:t>
    </dgm:pt>
    <dgm:pt modelId="{B014A499-3DE4-496E-857A-DDACAE6F4F26}" type="parTrans" cxnId="{3C1EA408-06C9-49F8-B066-F4844691F4A4}">
      <dgm:prSet/>
      <dgm:spPr/>
      <dgm:t>
        <a:bodyPr/>
        <a:lstStyle/>
        <a:p>
          <a:endParaRPr lang="en-US"/>
        </a:p>
      </dgm:t>
    </dgm:pt>
    <dgm:pt modelId="{84D0022E-80BE-47BA-A960-06A23DF1DA4A}" type="sibTrans" cxnId="{3C1EA408-06C9-49F8-B066-F4844691F4A4}">
      <dgm:prSet/>
      <dgm:spPr/>
      <dgm:t>
        <a:bodyPr/>
        <a:lstStyle/>
        <a:p>
          <a:endParaRPr lang="en-US"/>
        </a:p>
      </dgm:t>
    </dgm:pt>
    <dgm:pt modelId="{4E92438E-0DFF-45AD-AADA-61C650B6ECCC}">
      <dgm:prSet phldrT="[Text]" custT="1"/>
      <dgm:spPr/>
      <dgm:t>
        <a:bodyPr/>
        <a:lstStyle/>
        <a:p>
          <a:r>
            <a:rPr lang="en-US" sz="2800" dirty="0" smtClean="0"/>
            <a:t>Supreme Court</a:t>
          </a:r>
          <a:endParaRPr lang="en-US" sz="2800" dirty="0"/>
        </a:p>
      </dgm:t>
    </dgm:pt>
    <dgm:pt modelId="{7AD245AA-DD3F-44F2-B96C-CAF9E3BE97BA}" type="parTrans" cxnId="{57587112-428C-4645-9AA5-0136D9AA5FB9}">
      <dgm:prSet/>
      <dgm:spPr/>
      <dgm:t>
        <a:bodyPr/>
        <a:lstStyle/>
        <a:p>
          <a:endParaRPr lang="en-US"/>
        </a:p>
      </dgm:t>
    </dgm:pt>
    <dgm:pt modelId="{704A03B8-A120-4AD2-B91F-AE7F073756C2}" type="sibTrans" cxnId="{57587112-428C-4645-9AA5-0136D9AA5FB9}">
      <dgm:prSet/>
      <dgm:spPr/>
      <dgm:t>
        <a:bodyPr/>
        <a:lstStyle/>
        <a:p>
          <a:endParaRPr lang="en-US"/>
        </a:p>
      </dgm:t>
    </dgm:pt>
    <dgm:pt modelId="{1D2071B0-5B75-4CE6-8E4D-357F8FAC64C9}">
      <dgm:prSet phldrT="[Text]" custT="1"/>
      <dgm:spPr/>
      <dgm:t>
        <a:bodyPr/>
        <a:lstStyle/>
        <a:p>
          <a:r>
            <a:rPr lang="en-US" sz="2800" dirty="0" smtClean="0"/>
            <a:t>Jurisdiction</a:t>
          </a:r>
          <a:endParaRPr lang="en-US" sz="2800" dirty="0"/>
        </a:p>
      </dgm:t>
    </dgm:pt>
    <dgm:pt modelId="{2B112725-50EB-4767-9BD2-8B573818FCB4}" type="parTrans" cxnId="{CED9C5AA-1728-4557-965C-C361FEA280BC}">
      <dgm:prSet/>
      <dgm:spPr/>
      <dgm:t>
        <a:bodyPr/>
        <a:lstStyle/>
        <a:p>
          <a:endParaRPr lang="en-US"/>
        </a:p>
      </dgm:t>
    </dgm:pt>
    <dgm:pt modelId="{67EEB72F-CDE4-4165-82F3-EA6DFA178152}" type="sibTrans" cxnId="{CED9C5AA-1728-4557-965C-C361FEA280BC}">
      <dgm:prSet/>
      <dgm:spPr/>
      <dgm:t>
        <a:bodyPr/>
        <a:lstStyle/>
        <a:p>
          <a:endParaRPr lang="en-US"/>
        </a:p>
      </dgm:t>
    </dgm:pt>
    <dgm:pt modelId="{DB83F70D-7F0D-4508-98BB-144AAD01610A}">
      <dgm:prSet phldrT="[Text]" custT="1"/>
      <dgm:spPr/>
      <dgm:t>
        <a:bodyPr/>
        <a:lstStyle/>
        <a:p>
          <a:r>
            <a:rPr lang="en-US" sz="2800" dirty="0" smtClean="0"/>
            <a:t>Proceedings</a:t>
          </a:r>
          <a:endParaRPr lang="en-US" sz="2800" dirty="0"/>
        </a:p>
      </dgm:t>
    </dgm:pt>
    <dgm:pt modelId="{F2BB9523-F740-4017-98CB-7CE58DB7DEC6}" type="parTrans" cxnId="{5DE3DE51-ADF5-408C-B4E0-4C8F20140FC8}">
      <dgm:prSet/>
      <dgm:spPr/>
      <dgm:t>
        <a:bodyPr/>
        <a:lstStyle/>
        <a:p>
          <a:endParaRPr lang="en-US"/>
        </a:p>
      </dgm:t>
    </dgm:pt>
    <dgm:pt modelId="{387A26A3-D2F5-4B7C-B9CE-E3BC0049E456}" type="sibTrans" cxnId="{5DE3DE51-ADF5-408C-B4E0-4C8F20140FC8}">
      <dgm:prSet/>
      <dgm:spPr/>
      <dgm:t>
        <a:bodyPr/>
        <a:lstStyle/>
        <a:p>
          <a:endParaRPr lang="en-US"/>
        </a:p>
      </dgm:t>
    </dgm:pt>
    <dgm:pt modelId="{70BD783D-199C-4517-8453-6B3D937B37AC}">
      <dgm:prSet phldrT="[Text]" custT="1"/>
      <dgm:spPr/>
      <dgm:t>
        <a:bodyPr/>
        <a:lstStyle/>
        <a:p>
          <a:r>
            <a:rPr lang="en-US" sz="2800" dirty="0" smtClean="0"/>
            <a:t>Disposition</a:t>
          </a:r>
          <a:endParaRPr lang="en-US" sz="2800" dirty="0"/>
        </a:p>
      </dgm:t>
    </dgm:pt>
    <dgm:pt modelId="{53B5DFF9-EED5-4332-9208-67EB89639FF7}" type="parTrans" cxnId="{430FFA01-0CA4-4B2C-901D-72E7EF71E13B}">
      <dgm:prSet/>
      <dgm:spPr/>
      <dgm:t>
        <a:bodyPr/>
        <a:lstStyle/>
        <a:p>
          <a:endParaRPr lang="en-US"/>
        </a:p>
      </dgm:t>
    </dgm:pt>
    <dgm:pt modelId="{F85FF930-8430-45FC-9D19-783A5727CD1B}" type="sibTrans" cxnId="{430FFA01-0CA4-4B2C-901D-72E7EF71E13B}">
      <dgm:prSet/>
      <dgm:spPr/>
      <dgm:t>
        <a:bodyPr/>
        <a:lstStyle/>
        <a:p>
          <a:endParaRPr lang="en-US"/>
        </a:p>
      </dgm:t>
    </dgm:pt>
    <dgm:pt modelId="{51AAD77B-3805-43AC-A3F5-6B190689E055}" type="pres">
      <dgm:prSet presAssocID="{3C910A93-E968-40C9-919E-C02789215F6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B7388711-875A-47BA-B058-2783F565DC9C}" type="pres">
      <dgm:prSet presAssocID="{3C910A93-E968-40C9-919E-C02789215F64}" presName="pyramid" presStyleLbl="node1" presStyleIdx="0" presStyleCnt="1"/>
      <dgm:spPr/>
    </dgm:pt>
    <dgm:pt modelId="{5AE553B7-329B-48AD-8BC1-01FE61FD1004}" type="pres">
      <dgm:prSet presAssocID="{3C910A93-E968-40C9-919E-C02789215F64}" presName="theList" presStyleCnt="0"/>
      <dgm:spPr/>
    </dgm:pt>
    <dgm:pt modelId="{0B8BEAB8-6F1D-4930-8BF2-CE2C4829ADE6}" type="pres">
      <dgm:prSet presAssocID="{7F3FBE40-D13D-447E-924E-3DD262DF8F2C}" presName="aNode" presStyleLbl="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B8F88B-39A6-44FA-A386-DD582DE84C40}" type="pres">
      <dgm:prSet presAssocID="{7F3FBE40-D13D-447E-924E-3DD262DF8F2C}" presName="aSpace" presStyleCnt="0"/>
      <dgm:spPr/>
    </dgm:pt>
    <dgm:pt modelId="{BB94A039-FF54-4F38-8BD5-6D0900CBBFEF}" type="pres">
      <dgm:prSet presAssocID="{4E92438E-0DFF-45AD-AADA-61C650B6ECCC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7AF8FE-E4CE-4436-95A0-54D4AE84AB08}" type="pres">
      <dgm:prSet presAssocID="{4E92438E-0DFF-45AD-AADA-61C650B6ECCC}" presName="aSpace" presStyleCnt="0"/>
      <dgm:spPr/>
    </dgm:pt>
    <dgm:pt modelId="{90F29E07-2527-4BF5-A04E-7A74DA6D9241}" type="pres">
      <dgm:prSet presAssocID="{1D2071B0-5B75-4CE6-8E4D-357F8FAC64C9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E826D-4B97-4579-B813-10FB21818FDE}" type="pres">
      <dgm:prSet presAssocID="{1D2071B0-5B75-4CE6-8E4D-357F8FAC64C9}" presName="aSpace" presStyleCnt="0"/>
      <dgm:spPr/>
    </dgm:pt>
    <dgm:pt modelId="{328A1E43-5296-40F7-A813-E7715281893A}" type="pres">
      <dgm:prSet presAssocID="{DB83F70D-7F0D-4508-98BB-144AAD01610A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DEFF30-D8A5-4BA2-B2AD-77DA444F6C2A}" type="pres">
      <dgm:prSet presAssocID="{DB83F70D-7F0D-4508-98BB-144AAD01610A}" presName="aSpace" presStyleCnt="0"/>
      <dgm:spPr/>
    </dgm:pt>
    <dgm:pt modelId="{179D56EC-44F4-4771-9E38-42CDB69A47A5}" type="pres">
      <dgm:prSet presAssocID="{70BD783D-199C-4517-8453-6B3D937B37AC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6FC193-DD6C-449C-B5D9-C908B26BA01D}" type="pres">
      <dgm:prSet presAssocID="{70BD783D-199C-4517-8453-6B3D937B37AC}" presName="aSpace" presStyleCnt="0"/>
      <dgm:spPr/>
    </dgm:pt>
  </dgm:ptLst>
  <dgm:cxnLst>
    <dgm:cxn modelId="{57587112-428C-4645-9AA5-0136D9AA5FB9}" srcId="{3C910A93-E968-40C9-919E-C02789215F64}" destId="{4E92438E-0DFF-45AD-AADA-61C650B6ECCC}" srcOrd="1" destOrd="0" parTransId="{7AD245AA-DD3F-44F2-B96C-CAF9E3BE97BA}" sibTransId="{704A03B8-A120-4AD2-B91F-AE7F073756C2}"/>
    <dgm:cxn modelId="{3C1EA408-06C9-49F8-B066-F4844691F4A4}" srcId="{3C910A93-E968-40C9-919E-C02789215F64}" destId="{7F3FBE40-D13D-447E-924E-3DD262DF8F2C}" srcOrd="0" destOrd="0" parTransId="{B014A499-3DE4-496E-857A-DDACAE6F4F26}" sibTransId="{84D0022E-80BE-47BA-A960-06A23DF1DA4A}"/>
    <dgm:cxn modelId="{430FFA01-0CA4-4B2C-901D-72E7EF71E13B}" srcId="{3C910A93-E968-40C9-919E-C02789215F64}" destId="{70BD783D-199C-4517-8453-6B3D937B37AC}" srcOrd="4" destOrd="0" parTransId="{53B5DFF9-EED5-4332-9208-67EB89639FF7}" sibTransId="{F85FF930-8430-45FC-9D19-783A5727CD1B}"/>
    <dgm:cxn modelId="{469B4837-81C6-43BC-B7D7-5BEFC3FDCE3A}" type="presOf" srcId="{70BD783D-199C-4517-8453-6B3D937B37AC}" destId="{179D56EC-44F4-4771-9E38-42CDB69A47A5}" srcOrd="0" destOrd="0" presId="urn:microsoft.com/office/officeart/2005/8/layout/pyramid2"/>
    <dgm:cxn modelId="{5DE3DE51-ADF5-408C-B4E0-4C8F20140FC8}" srcId="{3C910A93-E968-40C9-919E-C02789215F64}" destId="{DB83F70D-7F0D-4508-98BB-144AAD01610A}" srcOrd="3" destOrd="0" parTransId="{F2BB9523-F740-4017-98CB-7CE58DB7DEC6}" sibTransId="{387A26A3-D2F5-4B7C-B9CE-E3BC0049E456}"/>
    <dgm:cxn modelId="{B9A1982B-3275-471A-B635-D646EC2B8A7A}" type="presOf" srcId="{4E92438E-0DFF-45AD-AADA-61C650B6ECCC}" destId="{BB94A039-FF54-4F38-8BD5-6D0900CBBFEF}" srcOrd="0" destOrd="0" presId="urn:microsoft.com/office/officeart/2005/8/layout/pyramid2"/>
    <dgm:cxn modelId="{CED9C5AA-1728-4557-965C-C361FEA280BC}" srcId="{3C910A93-E968-40C9-919E-C02789215F64}" destId="{1D2071B0-5B75-4CE6-8E4D-357F8FAC64C9}" srcOrd="2" destOrd="0" parTransId="{2B112725-50EB-4767-9BD2-8B573818FCB4}" sibTransId="{67EEB72F-CDE4-4165-82F3-EA6DFA178152}"/>
    <dgm:cxn modelId="{B9BEF92C-20C4-44FD-878D-057609D5B025}" type="presOf" srcId="{1D2071B0-5B75-4CE6-8E4D-357F8FAC64C9}" destId="{90F29E07-2527-4BF5-A04E-7A74DA6D9241}" srcOrd="0" destOrd="0" presId="urn:microsoft.com/office/officeart/2005/8/layout/pyramid2"/>
    <dgm:cxn modelId="{F60731DB-5FCF-4A3F-BFD9-499C5328BD51}" type="presOf" srcId="{7F3FBE40-D13D-447E-924E-3DD262DF8F2C}" destId="{0B8BEAB8-6F1D-4930-8BF2-CE2C4829ADE6}" srcOrd="0" destOrd="0" presId="urn:microsoft.com/office/officeart/2005/8/layout/pyramid2"/>
    <dgm:cxn modelId="{748F4815-1974-48C9-9C23-6BEDAF2600C9}" type="presOf" srcId="{DB83F70D-7F0D-4508-98BB-144AAD01610A}" destId="{328A1E43-5296-40F7-A813-E7715281893A}" srcOrd="0" destOrd="0" presId="urn:microsoft.com/office/officeart/2005/8/layout/pyramid2"/>
    <dgm:cxn modelId="{84040566-1431-4B34-B879-E42622F6A9B0}" type="presOf" srcId="{3C910A93-E968-40C9-919E-C02789215F64}" destId="{51AAD77B-3805-43AC-A3F5-6B190689E055}" srcOrd="0" destOrd="0" presId="urn:microsoft.com/office/officeart/2005/8/layout/pyramid2"/>
    <dgm:cxn modelId="{34181462-E728-429B-A502-F50A413AE488}" type="presParOf" srcId="{51AAD77B-3805-43AC-A3F5-6B190689E055}" destId="{B7388711-875A-47BA-B058-2783F565DC9C}" srcOrd="0" destOrd="0" presId="urn:microsoft.com/office/officeart/2005/8/layout/pyramid2"/>
    <dgm:cxn modelId="{60C534D1-366F-4DE6-8921-58A6ACC7A7F6}" type="presParOf" srcId="{51AAD77B-3805-43AC-A3F5-6B190689E055}" destId="{5AE553B7-329B-48AD-8BC1-01FE61FD1004}" srcOrd="1" destOrd="0" presId="urn:microsoft.com/office/officeart/2005/8/layout/pyramid2"/>
    <dgm:cxn modelId="{C051A1D5-BD14-4D99-B26B-4AB3230786D5}" type="presParOf" srcId="{5AE553B7-329B-48AD-8BC1-01FE61FD1004}" destId="{0B8BEAB8-6F1D-4930-8BF2-CE2C4829ADE6}" srcOrd="0" destOrd="0" presId="urn:microsoft.com/office/officeart/2005/8/layout/pyramid2"/>
    <dgm:cxn modelId="{9AB75C6C-D4B8-41A4-A118-9BD7289DF1D1}" type="presParOf" srcId="{5AE553B7-329B-48AD-8BC1-01FE61FD1004}" destId="{F6B8F88B-39A6-44FA-A386-DD582DE84C40}" srcOrd="1" destOrd="0" presId="urn:microsoft.com/office/officeart/2005/8/layout/pyramid2"/>
    <dgm:cxn modelId="{822BAC23-5234-42B5-B909-40BAB944EAE7}" type="presParOf" srcId="{5AE553B7-329B-48AD-8BC1-01FE61FD1004}" destId="{BB94A039-FF54-4F38-8BD5-6D0900CBBFEF}" srcOrd="2" destOrd="0" presId="urn:microsoft.com/office/officeart/2005/8/layout/pyramid2"/>
    <dgm:cxn modelId="{A8795B8F-1E82-4945-B5DB-30388100EED0}" type="presParOf" srcId="{5AE553B7-329B-48AD-8BC1-01FE61FD1004}" destId="{047AF8FE-E4CE-4436-95A0-54D4AE84AB08}" srcOrd="3" destOrd="0" presId="urn:microsoft.com/office/officeart/2005/8/layout/pyramid2"/>
    <dgm:cxn modelId="{0885E799-A0BD-4D0D-9EBA-57C8CD2BA303}" type="presParOf" srcId="{5AE553B7-329B-48AD-8BC1-01FE61FD1004}" destId="{90F29E07-2527-4BF5-A04E-7A74DA6D9241}" srcOrd="4" destOrd="0" presId="urn:microsoft.com/office/officeart/2005/8/layout/pyramid2"/>
    <dgm:cxn modelId="{74589A99-4D1B-4574-8D67-67B8F8BDBD24}" type="presParOf" srcId="{5AE553B7-329B-48AD-8BC1-01FE61FD1004}" destId="{D20E826D-4B97-4579-B813-10FB21818FDE}" srcOrd="5" destOrd="0" presId="urn:microsoft.com/office/officeart/2005/8/layout/pyramid2"/>
    <dgm:cxn modelId="{BF243928-94A5-4A6A-8072-4DFE2415C739}" type="presParOf" srcId="{5AE553B7-329B-48AD-8BC1-01FE61FD1004}" destId="{328A1E43-5296-40F7-A813-E7715281893A}" srcOrd="6" destOrd="0" presId="urn:microsoft.com/office/officeart/2005/8/layout/pyramid2"/>
    <dgm:cxn modelId="{DE08F620-2B86-4F75-9D44-A2A7F17CBFCB}" type="presParOf" srcId="{5AE553B7-329B-48AD-8BC1-01FE61FD1004}" destId="{47DEFF30-D8A5-4BA2-B2AD-77DA444F6C2A}" srcOrd="7" destOrd="0" presId="urn:microsoft.com/office/officeart/2005/8/layout/pyramid2"/>
    <dgm:cxn modelId="{BFFFC08D-40F8-49CC-999B-55B12D6E0474}" type="presParOf" srcId="{5AE553B7-329B-48AD-8BC1-01FE61FD1004}" destId="{179D56EC-44F4-4771-9E38-42CDB69A47A5}" srcOrd="8" destOrd="0" presId="urn:microsoft.com/office/officeart/2005/8/layout/pyramid2"/>
    <dgm:cxn modelId="{CCF337F1-B851-40B5-B679-310FAC3FACC2}" type="presParOf" srcId="{5AE553B7-329B-48AD-8BC1-01FE61FD1004}" destId="{906FC193-DD6C-449C-B5D9-C908B26BA01D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C20A0BF-B38B-4383-B9A0-0F642CCA59B0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9EDCEA5A-F735-479D-8C4D-C066C9D720D4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Understand and Identify the   roles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of Superior  Court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of     Guam</a:t>
          </a:r>
          <a:endParaRPr lang="en-US" sz="24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5B2A6B47-275E-4969-AA55-919D3CFEC684}" type="parTrans" cxnId="{66225391-FA09-4236-BFFF-A81938CFEF92}">
      <dgm:prSet/>
      <dgm:spPr/>
      <dgm:t>
        <a:bodyPr/>
        <a:lstStyle/>
        <a:p>
          <a:endParaRPr lang="en-US"/>
        </a:p>
      </dgm:t>
    </dgm:pt>
    <dgm:pt modelId="{4EA6A329-28AB-4165-A208-609C324F10F3}" type="sibTrans" cxnId="{66225391-FA09-4236-BFFF-A81938CFEF92}">
      <dgm:prSet/>
      <dgm:spPr/>
      <dgm:t>
        <a:bodyPr/>
        <a:lstStyle/>
        <a:p>
          <a:endParaRPr lang="en-US"/>
        </a:p>
      </dgm:t>
    </dgm:pt>
    <dgm:pt modelId="{AE5D868B-4A07-4BF8-B5BD-49B430717E40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Describe and explain the 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therapeutic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courts</a:t>
          </a:r>
          <a:endParaRPr lang="en-US" sz="24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E2ACADB4-CBC8-455D-8309-F5F5694EA4E0}" type="parTrans" cxnId="{DF96730B-F887-4AA6-92B9-0B1E451CAC01}">
      <dgm:prSet/>
      <dgm:spPr/>
      <dgm:t>
        <a:bodyPr/>
        <a:lstStyle/>
        <a:p>
          <a:endParaRPr lang="en-US"/>
        </a:p>
      </dgm:t>
    </dgm:pt>
    <dgm:pt modelId="{B73F534A-AE4C-46FB-8030-19080BF15644}" type="sibTrans" cxnId="{DF96730B-F887-4AA6-92B9-0B1E451CAC01}">
      <dgm:prSet/>
      <dgm:spPr/>
      <dgm:t>
        <a:bodyPr/>
        <a:lstStyle/>
        <a:p>
          <a:endParaRPr lang="en-US"/>
        </a:p>
      </dgm:t>
    </dgm:pt>
    <dgm:pt modelId="{DAC25DDB-EEF4-4133-82A0-0CB07595C239}">
      <dgm:prSet phldrT="[Text]" custT="1"/>
      <dgm:spPr>
        <a:solidFill>
          <a:schemeClr val="accent4"/>
        </a:solidFill>
      </dgm:spPr>
      <dgm:t>
        <a:bodyPr/>
        <a:lstStyle/>
        <a:p>
          <a:pPr algn="ctr"/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 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Understand the keywords used  in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the lesson</a:t>
          </a:r>
          <a:endParaRPr lang="en-US" sz="22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C4CAF6E3-48D7-495E-94B7-486508191C2B}" type="parTrans" cxnId="{F51BC2D3-5024-4BB4-BA7A-D3D6D4AC24AE}">
      <dgm:prSet/>
      <dgm:spPr/>
      <dgm:t>
        <a:bodyPr/>
        <a:lstStyle/>
        <a:p>
          <a:endParaRPr lang="en-US"/>
        </a:p>
      </dgm:t>
    </dgm:pt>
    <dgm:pt modelId="{08090104-CF43-479A-B164-222F647B0A9B}" type="sibTrans" cxnId="{F51BC2D3-5024-4BB4-BA7A-D3D6D4AC24AE}">
      <dgm:prSet/>
      <dgm:spPr/>
      <dgm:t>
        <a:bodyPr/>
        <a:lstStyle/>
        <a:p>
          <a:endParaRPr lang="en-US"/>
        </a:p>
      </dgm:t>
    </dgm:pt>
    <dgm:pt modelId="{2A3CFE84-027C-43EB-80B6-28F92FD414A0}" type="pres">
      <dgm:prSet presAssocID="{6C20A0BF-B38B-4383-B9A0-0F642CCA59B0}" presName="linearFlow" presStyleCnt="0">
        <dgm:presLayoutVars>
          <dgm:dir/>
          <dgm:resizeHandles val="exact"/>
        </dgm:presLayoutVars>
      </dgm:prSet>
      <dgm:spPr/>
    </dgm:pt>
    <dgm:pt modelId="{CF42B1D0-FBEC-4A45-8672-C26A1D47D28A}" type="pres">
      <dgm:prSet presAssocID="{9EDCEA5A-F735-479D-8C4D-C066C9D720D4}" presName="composite" presStyleCnt="0"/>
      <dgm:spPr/>
    </dgm:pt>
    <dgm:pt modelId="{0BB4F598-833A-4EE4-BE78-5F9335BCF409}" type="pres">
      <dgm:prSet presAssocID="{9EDCEA5A-F735-479D-8C4D-C066C9D720D4}" presName="imgShp" presStyleLbl="fgImgPlace1" presStyleIdx="0" presStyleCnt="3" custScaleX="135004" custScaleY="84378" custLinFactNeighborX="-29291" custLinFactNeighborY="-3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C574444C-DC80-4861-B7E8-B03EF38AC125}" type="pres">
      <dgm:prSet presAssocID="{9EDCEA5A-F735-479D-8C4D-C066C9D720D4}" presName="txShp" presStyleLbl="node1" presStyleIdx="0" presStyleCnt="3" custScaleX="126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D4ABC-CAC8-487E-BCC3-F85FCE4D09F5}" type="pres">
      <dgm:prSet presAssocID="{4EA6A329-28AB-4165-A208-609C324F10F3}" presName="spacing" presStyleCnt="0"/>
      <dgm:spPr/>
    </dgm:pt>
    <dgm:pt modelId="{D875ABFA-DAC6-4A4E-86AA-85153CF2D20C}" type="pres">
      <dgm:prSet presAssocID="{AE5D868B-4A07-4BF8-B5BD-49B430717E40}" presName="composite" presStyleCnt="0"/>
      <dgm:spPr/>
    </dgm:pt>
    <dgm:pt modelId="{007AAFA6-BB3F-47E4-8FC6-6A84CE98FB78}" type="pres">
      <dgm:prSet presAssocID="{AE5D868B-4A07-4BF8-B5BD-49B430717E40}" presName="imgShp" presStyleLbl="fgImgPlace1" presStyleIdx="1" presStyleCnt="3" custScaleX="135004" custScaleY="84378" custLinFactNeighborX="-29766" custLinFactNeighborY="186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  <dgm:t>
        <a:bodyPr/>
        <a:lstStyle/>
        <a:p>
          <a:endParaRPr lang="en-US"/>
        </a:p>
      </dgm:t>
    </dgm:pt>
    <dgm:pt modelId="{4723FC88-01DF-4D39-A586-94B633128C45}" type="pres">
      <dgm:prSet presAssocID="{AE5D868B-4A07-4BF8-B5BD-49B430717E40}" presName="txShp" presStyleLbl="node1" presStyleIdx="1" presStyleCnt="3" custScaleX="1266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D92DE4-DE09-47EB-94AA-BB5A1EF44600}" type="pres">
      <dgm:prSet presAssocID="{B73F534A-AE4C-46FB-8030-19080BF15644}" presName="spacing" presStyleCnt="0"/>
      <dgm:spPr/>
    </dgm:pt>
    <dgm:pt modelId="{42A74791-0F40-479B-A7BA-DD61400D84EA}" type="pres">
      <dgm:prSet presAssocID="{DAC25DDB-EEF4-4133-82A0-0CB07595C239}" presName="composite" presStyleCnt="0"/>
      <dgm:spPr/>
    </dgm:pt>
    <dgm:pt modelId="{F61554E6-D351-4AC3-916B-E0AB81F95C77}" type="pres">
      <dgm:prSet presAssocID="{DAC25DDB-EEF4-4133-82A0-0CB07595C239}" presName="imgShp" presStyleLbl="fgImgPlace1" presStyleIdx="2" presStyleCnt="3" custScaleX="135004" custScaleY="84378" custLinFactNeighborX="-24224" custLinFactNeighborY="-1144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467AEF59-5BA9-417A-AE9A-6A2116171BBE}" type="pres">
      <dgm:prSet presAssocID="{DAC25DDB-EEF4-4133-82A0-0CB07595C239}" presName="txShp" presStyleLbl="node1" presStyleIdx="2" presStyleCnt="3" custScaleX="1281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0B0C3B8-49DC-405C-9451-75A30CACD27D}" type="presOf" srcId="{6C20A0BF-B38B-4383-B9A0-0F642CCA59B0}" destId="{2A3CFE84-027C-43EB-80B6-28F92FD414A0}" srcOrd="0" destOrd="0" presId="urn:microsoft.com/office/officeart/2005/8/layout/vList3"/>
    <dgm:cxn modelId="{F51BC2D3-5024-4BB4-BA7A-D3D6D4AC24AE}" srcId="{6C20A0BF-B38B-4383-B9A0-0F642CCA59B0}" destId="{DAC25DDB-EEF4-4133-82A0-0CB07595C239}" srcOrd="2" destOrd="0" parTransId="{C4CAF6E3-48D7-495E-94B7-486508191C2B}" sibTransId="{08090104-CF43-479A-B164-222F647B0A9B}"/>
    <dgm:cxn modelId="{66225391-FA09-4236-BFFF-A81938CFEF92}" srcId="{6C20A0BF-B38B-4383-B9A0-0F642CCA59B0}" destId="{9EDCEA5A-F735-479D-8C4D-C066C9D720D4}" srcOrd="0" destOrd="0" parTransId="{5B2A6B47-275E-4969-AA55-919D3CFEC684}" sibTransId="{4EA6A329-28AB-4165-A208-609C324F10F3}"/>
    <dgm:cxn modelId="{DF96730B-F887-4AA6-92B9-0B1E451CAC01}" srcId="{6C20A0BF-B38B-4383-B9A0-0F642CCA59B0}" destId="{AE5D868B-4A07-4BF8-B5BD-49B430717E40}" srcOrd="1" destOrd="0" parTransId="{E2ACADB4-CBC8-455D-8309-F5F5694EA4E0}" sibTransId="{B73F534A-AE4C-46FB-8030-19080BF15644}"/>
    <dgm:cxn modelId="{8889C51E-3D2D-48BC-A634-A7C866FD5B98}" type="presOf" srcId="{9EDCEA5A-F735-479D-8C4D-C066C9D720D4}" destId="{C574444C-DC80-4861-B7E8-B03EF38AC125}" srcOrd="0" destOrd="0" presId="urn:microsoft.com/office/officeart/2005/8/layout/vList3"/>
    <dgm:cxn modelId="{31E69C96-5E49-46C1-8588-F10EBC715CE6}" type="presOf" srcId="{AE5D868B-4A07-4BF8-B5BD-49B430717E40}" destId="{4723FC88-01DF-4D39-A586-94B633128C45}" srcOrd="0" destOrd="0" presId="urn:microsoft.com/office/officeart/2005/8/layout/vList3"/>
    <dgm:cxn modelId="{5CF531E0-1637-4BF7-953C-9B3FE7F23D34}" type="presOf" srcId="{DAC25DDB-EEF4-4133-82A0-0CB07595C239}" destId="{467AEF59-5BA9-417A-AE9A-6A2116171BBE}" srcOrd="0" destOrd="0" presId="urn:microsoft.com/office/officeart/2005/8/layout/vList3"/>
    <dgm:cxn modelId="{D423DC3B-2968-437E-8269-1944D2257AEE}" type="presParOf" srcId="{2A3CFE84-027C-43EB-80B6-28F92FD414A0}" destId="{CF42B1D0-FBEC-4A45-8672-C26A1D47D28A}" srcOrd="0" destOrd="0" presId="urn:microsoft.com/office/officeart/2005/8/layout/vList3"/>
    <dgm:cxn modelId="{1DB04EDF-789B-461A-A246-7A82C4D43C67}" type="presParOf" srcId="{CF42B1D0-FBEC-4A45-8672-C26A1D47D28A}" destId="{0BB4F598-833A-4EE4-BE78-5F9335BCF409}" srcOrd="0" destOrd="0" presId="urn:microsoft.com/office/officeart/2005/8/layout/vList3"/>
    <dgm:cxn modelId="{1E3506A3-4368-4AAA-831B-2EE7E8CAE5C5}" type="presParOf" srcId="{CF42B1D0-FBEC-4A45-8672-C26A1D47D28A}" destId="{C574444C-DC80-4861-B7E8-B03EF38AC125}" srcOrd="1" destOrd="0" presId="urn:microsoft.com/office/officeart/2005/8/layout/vList3"/>
    <dgm:cxn modelId="{733A5B0E-F981-4BAD-9AA7-A341317DF91A}" type="presParOf" srcId="{2A3CFE84-027C-43EB-80B6-28F92FD414A0}" destId="{01ED4ABC-CAC8-487E-BCC3-F85FCE4D09F5}" srcOrd="1" destOrd="0" presId="urn:microsoft.com/office/officeart/2005/8/layout/vList3"/>
    <dgm:cxn modelId="{9F91E99E-F245-442B-81D5-994BD20B45D9}" type="presParOf" srcId="{2A3CFE84-027C-43EB-80B6-28F92FD414A0}" destId="{D875ABFA-DAC6-4A4E-86AA-85153CF2D20C}" srcOrd="2" destOrd="0" presId="urn:microsoft.com/office/officeart/2005/8/layout/vList3"/>
    <dgm:cxn modelId="{AD785F4B-8168-4D61-8239-CC3FF4BC0A7C}" type="presParOf" srcId="{D875ABFA-DAC6-4A4E-86AA-85153CF2D20C}" destId="{007AAFA6-BB3F-47E4-8FC6-6A84CE98FB78}" srcOrd="0" destOrd="0" presId="urn:microsoft.com/office/officeart/2005/8/layout/vList3"/>
    <dgm:cxn modelId="{EC7BEEAE-B529-400C-B021-4A6B55DB88DF}" type="presParOf" srcId="{D875ABFA-DAC6-4A4E-86AA-85153CF2D20C}" destId="{4723FC88-01DF-4D39-A586-94B633128C45}" srcOrd="1" destOrd="0" presId="urn:microsoft.com/office/officeart/2005/8/layout/vList3"/>
    <dgm:cxn modelId="{7C3A7591-A71B-454B-B38A-A3D471929617}" type="presParOf" srcId="{2A3CFE84-027C-43EB-80B6-28F92FD414A0}" destId="{94D92DE4-DE09-47EB-94AA-BB5A1EF44600}" srcOrd="3" destOrd="0" presId="urn:microsoft.com/office/officeart/2005/8/layout/vList3"/>
    <dgm:cxn modelId="{BCCEBB9C-C25A-496E-9236-4473B493246D}" type="presParOf" srcId="{2A3CFE84-027C-43EB-80B6-28F92FD414A0}" destId="{42A74791-0F40-479B-A7BA-DD61400D84EA}" srcOrd="4" destOrd="0" presId="urn:microsoft.com/office/officeart/2005/8/layout/vList3"/>
    <dgm:cxn modelId="{B6D7AA5A-1579-4727-A820-850CEA5AE3D7}" type="presParOf" srcId="{42A74791-0F40-479B-A7BA-DD61400D84EA}" destId="{F61554E6-D351-4AC3-916B-E0AB81F95C77}" srcOrd="0" destOrd="0" presId="urn:microsoft.com/office/officeart/2005/8/layout/vList3"/>
    <dgm:cxn modelId="{64FEA092-30C0-4FF6-83D0-BA2FAF336EBA}" type="presParOf" srcId="{42A74791-0F40-479B-A7BA-DD61400D84EA}" destId="{467AEF59-5BA9-417A-AE9A-6A2116171BB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81EF1E-DD78-4730-85AB-111E59321FBB}" type="doc">
      <dgm:prSet loTypeId="urn:microsoft.com/office/officeart/2005/8/layout/venn3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D50C86-912C-4A52-AA13-609BF170B2A5}">
      <dgm:prSet phldrT="[Text]" custT="1"/>
      <dgm:spPr/>
      <dgm:t>
        <a:bodyPr/>
        <a:lstStyle/>
        <a:p>
          <a:r>
            <a:rPr lang="en-US" sz="1200" dirty="0" smtClean="0">
              <a:latin typeface="Century Gothic" pitchFamily="34" charset="0"/>
            </a:rPr>
            <a:t>Criminal</a:t>
          </a:r>
        </a:p>
        <a:p>
          <a:r>
            <a:rPr lang="en-US" sz="900" dirty="0" smtClean="0">
              <a:latin typeface="Century Gothic" pitchFamily="34" charset="0"/>
            </a:rPr>
            <a:t>Felony</a:t>
          </a:r>
          <a:r>
            <a:rPr lang="en-US" sz="1200" dirty="0" smtClean="0">
              <a:latin typeface="Century Gothic" pitchFamily="34" charset="0"/>
            </a:rPr>
            <a:t> &amp; </a:t>
          </a:r>
          <a:r>
            <a:rPr lang="en-US" sz="900" dirty="0" smtClean="0">
              <a:latin typeface="Century Gothic" pitchFamily="34" charset="0"/>
            </a:rPr>
            <a:t>Misdemeanor Cases</a:t>
          </a:r>
          <a:endParaRPr lang="en-US" sz="900" dirty="0">
            <a:latin typeface="Century Gothic" pitchFamily="34" charset="0"/>
          </a:endParaRPr>
        </a:p>
      </dgm:t>
    </dgm:pt>
    <dgm:pt modelId="{F0C589EF-6E50-46EB-A652-1988366D105A}" type="parTrans" cxnId="{D161C9C0-C0C9-425D-9BA1-1EC55D1F5B56}">
      <dgm:prSet/>
      <dgm:spPr/>
      <dgm:t>
        <a:bodyPr/>
        <a:lstStyle/>
        <a:p>
          <a:endParaRPr lang="en-US"/>
        </a:p>
      </dgm:t>
    </dgm:pt>
    <dgm:pt modelId="{6884C115-15F2-40A5-8327-32AE725F843A}" type="sibTrans" cxnId="{D161C9C0-C0C9-425D-9BA1-1EC55D1F5B56}">
      <dgm:prSet/>
      <dgm:spPr/>
      <dgm:t>
        <a:bodyPr/>
        <a:lstStyle/>
        <a:p>
          <a:endParaRPr lang="en-US"/>
        </a:p>
      </dgm:t>
    </dgm:pt>
    <dgm:pt modelId="{5BEDBDFF-03C4-4DD2-9C8A-C45C68AFF007}">
      <dgm:prSet phldrT="[Text]" custT="1"/>
      <dgm:spPr>
        <a:solidFill>
          <a:srgbClr val="00B050">
            <a:alpha val="50000"/>
          </a:srgbClr>
        </a:solidFill>
      </dgm:spPr>
      <dgm:t>
        <a:bodyPr/>
        <a:lstStyle/>
        <a:p>
          <a:r>
            <a:rPr lang="en-US" sz="1200" smtClean="0">
              <a:latin typeface="Century Gothic" pitchFamily="34" charset="0"/>
            </a:rPr>
            <a:t>Civil Cases</a:t>
          </a:r>
          <a:endParaRPr lang="en-US" sz="1200" dirty="0">
            <a:latin typeface="Century Gothic" pitchFamily="34" charset="0"/>
          </a:endParaRPr>
        </a:p>
      </dgm:t>
    </dgm:pt>
    <dgm:pt modelId="{5A8B870B-8ABC-447E-ADFE-3344BC194B28}" type="parTrans" cxnId="{C4C7919E-66FD-4E49-A96E-669BB3C573F9}">
      <dgm:prSet/>
      <dgm:spPr/>
      <dgm:t>
        <a:bodyPr/>
        <a:lstStyle/>
        <a:p>
          <a:endParaRPr lang="en-US"/>
        </a:p>
      </dgm:t>
    </dgm:pt>
    <dgm:pt modelId="{96722EEE-DBC4-49E3-AD36-CC4C467B1DF3}" type="sibTrans" cxnId="{C4C7919E-66FD-4E49-A96E-669BB3C573F9}">
      <dgm:prSet/>
      <dgm:spPr/>
      <dgm:t>
        <a:bodyPr/>
        <a:lstStyle/>
        <a:p>
          <a:endParaRPr lang="en-US"/>
        </a:p>
      </dgm:t>
    </dgm:pt>
    <dgm:pt modelId="{DD974DBB-CA67-4AA3-BE15-431E51442AF3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en-US" sz="1200" smtClean="0">
              <a:latin typeface="Century Gothic" pitchFamily="34" charset="0"/>
            </a:rPr>
            <a:t>Juvenile Cases</a:t>
          </a:r>
          <a:endParaRPr lang="en-US" sz="1200" dirty="0">
            <a:latin typeface="Century Gothic" pitchFamily="34" charset="0"/>
          </a:endParaRPr>
        </a:p>
      </dgm:t>
    </dgm:pt>
    <dgm:pt modelId="{3208CF5C-B02D-493F-BC84-480D47C7CEA2}" type="parTrans" cxnId="{934EBDC8-2A0F-4111-8E16-B8615D07AAB7}">
      <dgm:prSet/>
      <dgm:spPr/>
      <dgm:t>
        <a:bodyPr/>
        <a:lstStyle/>
        <a:p>
          <a:endParaRPr lang="en-US"/>
        </a:p>
      </dgm:t>
    </dgm:pt>
    <dgm:pt modelId="{F24EE9FE-B414-4C80-994C-BFBFE6891738}" type="sibTrans" cxnId="{934EBDC8-2A0F-4111-8E16-B8615D07AAB7}">
      <dgm:prSet/>
      <dgm:spPr/>
      <dgm:t>
        <a:bodyPr/>
        <a:lstStyle/>
        <a:p>
          <a:endParaRPr lang="en-US"/>
        </a:p>
      </dgm:t>
    </dgm:pt>
    <dgm:pt modelId="{A0FE9776-797E-464A-AF26-F097FD22FCAB}">
      <dgm:prSet phldrT="[Text]" custT="1"/>
      <dgm:spPr>
        <a:solidFill>
          <a:srgbClr val="FF0000">
            <a:alpha val="50000"/>
          </a:srgbClr>
        </a:solidFill>
      </dgm:spPr>
      <dgm:t>
        <a:bodyPr/>
        <a:lstStyle/>
        <a:p>
          <a:r>
            <a:rPr lang="en-US" sz="1100" dirty="0" smtClean="0">
              <a:latin typeface="Century Gothic" pitchFamily="34" charset="0"/>
            </a:rPr>
            <a:t>Domestic </a:t>
          </a:r>
          <a:r>
            <a:rPr lang="en-US" sz="1200" dirty="0" smtClean="0">
              <a:latin typeface="Century Gothic" pitchFamily="34" charset="0"/>
            </a:rPr>
            <a:t>Relations Cases</a:t>
          </a:r>
          <a:endParaRPr lang="en-US" sz="1200" dirty="0">
            <a:latin typeface="Century Gothic" pitchFamily="34" charset="0"/>
          </a:endParaRPr>
        </a:p>
      </dgm:t>
    </dgm:pt>
    <dgm:pt modelId="{3885E556-09EF-4033-8423-364218175E8B}" type="parTrans" cxnId="{F683172A-3595-4264-89C3-7FA068CE96E0}">
      <dgm:prSet/>
      <dgm:spPr/>
      <dgm:t>
        <a:bodyPr/>
        <a:lstStyle/>
        <a:p>
          <a:endParaRPr lang="en-US"/>
        </a:p>
      </dgm:t>
    </dgm:pt>
    <dgm:pt modelId="{7DABFF8D-5168-4F6C-A8EC-6DE722BDD454}" type="sibTrans" cxnId="{F683172A-3595-4264-89C3-7FA068CE96E0}">
      <dgm:prSet/>
      <dgm:spPr/>
      <dgm:t>
        <a:bodyPr/>
        <a:lstStyle/>
        <a:p>
          <a:endParaRPr lang="en-US"/>
        </a:p>
      </dgm:t>
    </dgm:pt>
    <dgm:pt modelId="{31A18297-B205-415D-BDCA-35C1FFC71955}">
      <dgm:prSet phldrT="[Text]" custT="1"/>
      <dgm:spPr>
        <a:solidFill>
          <a:schemeClr val="bg1">
            <a:lumMod val="50000"/>
            <a:alpha val="50000"/>
          </a:schemeClr>
        </a:solidFill>
      </dgm:spPr>
      <dgm:t>
        <a:bodyPr/>
        <a:lstStyle/>
        <a:p>
          <a:r>
            <a:rPr lang="en-US" sz="1200" smtClean="0">
              <a:latin typeface="Century Gothic" pitchFamily="34" charset="0"/>
            </a:rPr>
            <a:t>Probate Cases</a:t>
          </a:r>
          <a:endParaRPr lang="en-US" sz="1200" dirty="0">
            <a:latin typeface="Century Gothic" pitchFamily="34" charset="0"/>
          </a:endParaRPr>
        </a:p>
      </dgm:t>
    </dgm:pt>
    <dgm:pt modelId="{3EC526C3-9851-49D2-8AAC-67B8AA9593C4}" type="parTrans" cxnId="{143A9232-9814-4026-B612-7817485ECA5C}">
      <dgm:prSet/>
      <dgm:spPr/>
      <dgm:t>
        <a:bodyPr/>
        <a:lstStyle/>
        <a:p>
          <a:endParaRPr lang="en-US"/>
        </a:p>
      </dgm:t>
    </dgm:pt>
    <dgm:pt modelId="{FDB95649-B226-4D7B-8C15-DC2917DE2EFF}" type="sibTrans" cxnId="{143A9232-9814-4026-B612-7817485ECA5C}">
      <dgm:prSet/>
      <dgm:spPr/>
      <dgm:t>
        <a:bodyPr/>
        <a:lstStyle/>
        <a:p>
          <a:endParaRPr lang="en-US"/>
        </a:p>
      </dgm:t>
    </dgm:pt>
    <dgm:pt modelId="{B345916A-5D41-4A81-B08D-AE0DA81B5009}">
      <dgm:prSet phldrT="[Text]" custT="1"/>
      <dgm:spPr>
        <a:solidFill>
          <a:schemeClr val="accent6">
            <a:lumMod val="50000"/>
            <a:alpha val="50000"/>
          </a:schemeClr>
        </a:solidFill>
      </dgm:spPr>
      <dgm:t>
        <a:bodyPr/>
        <a:lstStyle/>
        <a:p>
          <a:r>
            <a:rPr lang="en-US" sz="1200" dirty="0" smtClean="0">
              <a:latin typeface="Century Gothic" pitchFamily="34" charset="0"/>
            </a:rPr>
            <a:t>Child Support Cases</a:t>
          </a:r>
          <a:endParaRPr lang="en-US" sz="1200" dirty="0">
            <a:latin typeface="Century Gothic" pitchFamily="34" charset="0"/>
          </a:endParaRPr>
        </a:p>
      </dgm:t>
    </dgm:pt>
    <dgm:pt modelId="{285BA8A7-838A-4685-A0D8-B564EB70BED1}" type="parTrans" cxnId="{B6DFDC1D-6D63-4C7D-BB0C-E9176A0F8F6F}">
      <dgm:prSet/>
      <dgm:spPr/>
      <dgm:t>
        <a:bodyPr/>
        <a:lstStyle/>
        <a:p>
          <a:endParaRPr lang="en-US"/>
        </a:p>
      </dgm:t>
    </dgm:pt>
    <dgm:pt modelId="{466CDBFB-671D-4EE7-8D7B-0EE8746624AF}" type="sibTrans" cxnId="{B6DFDC1D-6D63-4C7D-BB0C-E9176A0F8F6F}">
      <dgm:prSet/>
      <dgm:spPr/>
      <dgm:t>
        <a:bodyPr/>
        <a:lstStyle/>
        <a:p>
          <a:endParaRPr lang="en-US"/>
        </a:p>
      </dgm:t>
    </dgm:pt>
    <dgm:pt modelId="{B02C406A-2CA0-4560-95A6-26B53A981BAF}">
      <dgm:prSet phldrT="[Text]" custT="1"/>
      <dgm:spPr>
        <a:solidFill>
          <a:schemeClr val="accent2">
            <a:lumMod val="75000"/>
            <a:alpha val="50000"/>
          </a:schemeClr>
        </a:solidFill>
      </dgm:spPr>
      <dgm:t>
        <a:bodyPr/>
        <a:lstStyle/>
        <a:p>
          <a:r>
            <a:rPr lang="en-US" sz="1100" dirty="0" smtClean="0">
              <a:latin typeface="Century Gothic" pitchFamily="34" charset="0"/>
            </a:rPr>
            <a:t>Special Proceed -</a:t>
          </a:r>
          <a:r>
            <a:rPr lang="en-US" sz="1100" dirty="0" err="1" smtClean="0">
              <a:latin typeface="Century Gothic" pitchFamily="34" charset="0"/>
            </a:rPr>
            <a:t>ing</a:t>
          </a:r>
          <a:r>
            <a:rPr lang="en-US" sz="1100" dirty="0" smtClean="0">
              <a:latin typeface="Century Gothic" pitchFamily="34" charset="0"/>
            </a:rPr>
            <a:t> Cases</a:t>
          </a:r>
          <a:endParaRPr lang="en-US" sz="1100" dirty="0">
            <a:latin typeface="Century Gothic" pitchFamily="34" charset="0"/>
          </a:endParaRPr>
        </a:p>
      </dgm:t>
    </dgm:pt>
    <dgm:pt modelId="{2D128E0C-9D27-4B55-AE7E-DAB131E511B8}" type="parTrans" cxnId="{516B372B-09B0-435B-AE97-BD92519B1B11}">
      <dgm:prSet/>
      <dgm:spPr/>
      <dgm:t>
        <a:bodyPr/>
        <a:lstStyle/>
        <a:p>
          <a:endParaRPr lang="en-US"/>
        </a:p>
      </dgm:t>
    </dgm:pt>
    <dgm:pt modelId="{5FCB4320-67AE-4438-B97C-90A849BDA75B}" type="sibTrans" cxnId="{516B372B-09B0-435B-AE97-BD92519B1B11}">
      <dgm:prSet/>
      <dgm:spPr/>
      <dgm:t>
        <a:bodyPr/>
        <a:lstStyle/>
        <a:p>
          <a:endParaRPr lang="en-US"/>
        </a:p>
      </dgm:t>
    </dgm:pt>
    <dgm:pt modelId="{A4BBDC22-65D2-42A5-9F18-8FE811AAD1ED}">
      <dgm:prSet phldrT="[Text]" custT="1"/>
      <dgm:spPr>
        <a:solidFill>
          <a:srgbClr val="FFC000">
            <a:alpha val="50000"/>
          </a:srgbClr>
        </a:solidFill>
      </dgm:spPr>
      <dgm:t>
        <a:bodyPr/>
        <a:lstStyle/>
        <a:p>
          <a:r>
            <a:rPr lang="en-US" sz="1150" dirty="0" smtClean="0">
              <a:latin typeface="Century Gothic" pitchFamily="34" charset="0"/>
            </a:rPr>
            <a:t>Small Claims/</a:t>
          </a:r>
        </a:p>
        <a:p>
          <a:r>
            <a:rPr lang="en-US" sz="1150" dirty="0" smtClean="0">
              <a:latin typeface="Century Gothic" pitchFamily="34" charset="0"/>
            </a:rPr>
            <a:t>Traffic Court</a:t>
          </a:r>
          <a:endParaRPr lang="en-US" sz="1150" dirty="0">
            <a:latin typeface="Century Gothic" pitchFamily="34" charset="0"/>
          </a:endParaRPr>
        </a:p>
      </dgm:t>
    </dgm:pt>
    <dgm:pt modelId="{7FC75F9F-D056-46C8-944A-D4A9F86E1D7D}" type="parTrans" cxnId="{B4F23568-85F9-44CF-829E-CD3E0583EF83}">
      <dgm:prSet/>
      <dgm:spPr/>
      <dgm:t>
        <a:bodyPr/>
        <a:lstStyle/>
        <a:p>
          <a:endParaRPr lang="en-US"/>
        </a:p>
      </dgm:t>
    </dgm:pt>
    <dgm:pt modelId="{57DA8C98-CAC8-45CC-A886-507371816237}" type="sibTrans" cxnId="{B4F23568-85F9-44CF-829E-CD3E0583EF83}">
      <dgm:prSet/>
      <dgm:spPr/>
      <dgm:t>
        <a:bodyPr/>
        <a:lstStyle/>
        <a:p>
          <a:endParaRPr lang="en-US"/>
        </a:p>
      </dgm:t>
    </dgm:pt>
    <dgm:pt modelId="{6F948020-5C71-4E46-941C-E441DCDF2FA4}" type="pres">
      <dgm:prSet presAssocID="{2481EF1E-DD78-4730-85AB-111E59321FB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A25DCEE-6CB2-4928-80F7-968A74B2334C}" type="pres">
      <dgm:prSet presAssocID="{88D50C86-912C-4A52-AA13-609BF170B2A5}" presName="Name5" presStyleLbl="venn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F4BC1E-4933-4B02-9992-5049425A5697}" type="pres">
      <dgm:prSet presAssocID="{6884C115-15F2-40A5-8327-32AE725F843A}" presName="space" presStyleCnt="0"/>
      <dgm:spPr/>
    </dgm:pt>
    <dgm:pt modelId="{BA3F1E1A-3203-45EC-8671-EF0454CA2A9F}" type="pres">
      <dgm:prSet presAssocID="{5BEDBDFF-03C4-4DD2-9C8A-C45C68AFF007}" presName="Name5" presStyleLbl="venn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AFBDC6-D9DD-4E8F-A179-F98AF4ED92D1}" type="pres">
      <dgm:prSet presAssocID="{96722EEE-DBC4-49E3-AD36-CC4C467B1DF3}" presName="space" presStyleCnt="0"/>
      <dgm:spPr/>
    </dgm:pt>
    <dgm:pt modelId="{BDE5A5AF-5ED8-45F1-AE05-132CEDC77041}" type="pres">
      <dgm:prSet presAssocID="{DD974DBB-CA67-4AA3-BE15-431E51442AF3}" presName="Name5" presStyleLbl="venn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983542-92B1-44D6-B30C-F231A67EFB86}" type="pres">
      <dgm:prSet presAssocID="{F24EE9FE-B414-4C80-994C-BFBFE6891738}" presName="space" presStyleCnt="0"/>
      <dgm:spPr/>
    </dgm:pt>
    <dgm:pt modelId="{AC99F3C5-EF98-4255-BDEE-AB44C28FFEC8}" type="pres">
      <dgm:prSet presAssocID="{A0FE9776-797E-464A-AF26-F097FD22FCAB}" presName="Name5" presStyleLbl="venn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D3BA5A-0547-411C-BCA5-16FCD5F34B17}" type="pres">
      <dgm:prSet presAssocID="{7DABFF8D-5168-4F6C-A8EC-6DE722BDD454}" presName="space" presStyleCnt="0"/>
      <dgm:spPr/>
    </dgm:pt>
    <dgm:pt modelId="{94C846FF-16DE-4308-90F0-B91CD9A0FF17}" type="pres">
      <dgm:prSet presAssocID="{31A18297-B205-415D-BDCA-35C1FFC71955}" presName="Name5" presStyleLbl="venn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BCDE7E-D7E5-4556-9A86-A9462369C5B9}" type="pres">
      <dgm:prSet presAssocID="{FDB95649-B226-4D7B-8C15-DC2917DE2EFF}" presName="space" presStyleCnt="0"/>
      <dgm:spPr/>
    </dgm:pt>
    <dgm:pt modelId="{A2BB87D4-40D5-421D-B47A-25E09976231C}" type="pres">
      <dgm:prSet presAssocID="{B345916A-5D41-4A81-B08D-AE0DA81B5009}" presName="Name5" presStyleLbl="venn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9B39BA-8C3D-427F-B6A9-37A1AAD8D22C}" type="pres">
      <dgm:prSet presAssocID="{466CDBFB-671D-4EE7-8D7B-0EE8746624AF}" presName="space" presStyleCnt="0"/>
      <dgm:spPr/>
    </dgm:pt>
    <dgm:pt modelId="{8AC93FA6-94BC-428E-8E90-1A7C56A991AC}" type="pres">
      <dgm:prSet presAssocID="{B02C406A-2CA0-4560-95A6-26B53A981BAF}" presName="Name5" presStyleLbl="venn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6B976-6219-4F35-AD38-2AFCE8F38013}" type="pres">
      <dgm:prSet presAssocID="{5FCB4320-67AE-4438-B97C-90A849BDA75B}" presName="space" presStyleCnt="0"/>
      <dgm:spPr/>
    </dgm:pt>
    <dgm:pt modelId="{20A9F5C0-6CE8-41DF-849C-04E5E224948C}" type="pres">
      <dgm:prSet presAssocID="{A4BBDC22-65D2-42A5-9F18-8FE811AAD1ED}" presName="Name5" presStyleLbl="venn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9B1AEE-45DA-406E-BDCF-6593409B68F6}" type="presOf" srcId="{A4BBDC22-65D2-42A5-9F18-8FE811AAD1ED}" destId="{20A9F5C0-6CE8-41DF-849C-04E5E224948C}" srcOrd="0" destOrd="0" presId="urn:microsoft.com/office/officeart/2005/8/layout/venn3"/>
    <dgm:cxn modelId="{143A9232-9814-4026-B612-7817485ECA5C}" srcId="{2481EF1E-DD78-4730-85AB-111E59321FBB}" destId="{31A18297-B205-415D-BDCA-35C1FFC71955}" srcOrd="4" destOrd="0" parTransId="{3EC526C3-9851-49D2-8AAC-67B8AA9593C4}" sibTransId="{FDB95649-B226-4D7B-8C15-DC2917DE2EFF}"/>
    <dgm:cxn modelId="{DD30FD16-914E-44C7-95E9-C7EA82DBAA7B}" type="presOf" srcId="{DD974DBB-CA67-4AA3-BE15-431E51442AF3}" destId="{BDE5A5AF-5ED8-45F1-AE05-132CEDC77041}" srcOrd="0" destOrd="0" presId="urn:microsoft.com/office/officeart/2005/8/layout/venn3"/>
    <dgm:cxn modelId="{4AAEB8BA-19B7-47F5-82C4-C9114F9EFDD4}" type="presOf" srcId="{2481EF1E-DD78-4730-85AB-111E59321FBB}" destId="{6F948020-5C71-4E46-941C-E441DCDF2FA4}" srcOrd="0" destOrd="0" presId="urn:microsoft.com/office/officeart/2005/8/layout/venn3"/>
    <dgm:cxn modelId="{D161C9C0-C0C9-425D-9BA1-1EC55D1F5B56}" srcId="{2481EF1E-DD78-4730-85AB-111E59321FBB}" destId="{88D50C86-912C-4A52-AA13-609BF170B2A5}" srcOrd="0" destOrd="0" parTransId="{F0C589EF-6E50-46EB-A652-1988366D105A}" sibTransId="{6884C115-15F2-40A5-8327-32AE725F843A}"/>
    <dgm:cxn modelId="{538A9C88-BD28-4F7F-A219-D6149136DC6B}" type="presOf" srcId="{5BEDBDFF-03C4-4DD2-9C8A-C45C68AFF007}" destId="{BA3F1E1A-3203-45EC-8671-EF0454CA2A9F}" srcOrd="0" destOrd="0" presId="urn:microsoft.com/office/officeart/2005/8/layout/venn3"/>
    <dgm:cxn modelId="{F683172A-3595-4264-89C3-7FA068CE96E0}" srcId="{2481EF1E-DD78-4730-85AB-111E59321FBB}" destId="{A0FE9776-797E-464A-AF26-F097FD22FCAB}" srcOrd="3" destOrd="0" parTransId="{3885E556-09EF-4033-8423-364218175E8B}" sibTransId="{7DABFF8D-5168-4F6C-A8EC-6DE722BDD454}"/>
    <dgm:cxn modelId="{B6DFDC1D-6D63-4C7D-BB0C-E9176A0F8F6F}" srcId="{2481EF1E-DD78-4730-85AB-111E59321FBB}" destId="{B345916A-5D41-4A81-B08D-AE0DA81B5009}" srcOrd="5" destOrd="0" parTransId="{285BA8A7-838A-4685-A0D8-B564EB70BED1}" sibTransId="{466CDBFB-671D-4EE7-8D7B-0EE8746624AF}"/>
    <dgm:cxn modelId="{516B372B-09B0-435B-AE97-BD92519B1B11}" srcId="{2481EF1E-DD78-4730-85AB-111E59321FBB}" destId="{B02C406A-2CA0-4560-95A6-26B53A981BAF}" srcOrd="6" destOrd="0" parTransId="{2D128E0C-9D27-4B55-AE7E-DAB131E511B8}" sibTransId="{5FCB4320-67AE-4438-B97C-90A849BDA75B}"/>
    <dgm:cxn modelId="{74007B1F-9292-4078-9226-0BDDD4E9994F}" type="presOf" srcId="{B345916A-5D41-4A81-B08D-AE0DA81B5009}" destId="{A2BB87D4-40D5-421D-B47A-25E09976231C}" srcOrd="0" destOrd="0" presId="urn:microsoft.com/office/officeart/2005/8/layout/venn3"/>
    <dgm:cxn modelId="{28DE3E91-3960-4809-BB13-4172A00A6EA9}" type="presOf" srcId="{88D50C86-912C-4A52-AA13-609BF170B2A5}" destId="{7A25DCEE-6CB2-4928-80F7-968A74B2334C}" srcOrd="0" destOrd="0" presId="urn:microsoft.com/office/officeart/2005/8/layout/venn3"/>
    <dgm:cxn modelId="{44D8B723-FF43-42A1-A4EE-0D4D895FAAF6}" type="presOf" srcId="{A0FE9776-797E-464A-AF26-F097FD22FCAB}" destId="{AC99F3C5-EF98-4255-BDEE-AB44C28FFEC8}" srcOrd="0" destOrd="0" presId="urn:microsoft.com/office/officeart/2005/8/layout/venn3"/>
    <dgm:cxn modelId="{934EBDC8-2A0F-4111-8E16-B8615D07AAB7}" srcId="{2481EF1E-DD78-4730-85AB-111E59321FBB}" destId="{DD974DBB-CA67-4AA3-BE15-431E51442AF3}" srcOrd="2" destOrd="0" parTransId="{3208CF5C-B02D-493F-BC84-480D47C7CEA2}" sibTransId="{F24EE9FE-B414-4C80-994C-BFBFE6891738}"/>
    <dgm:cxn modelId="{BCDF05B9-0067-4A0A-8F45-7357BF629FF7}" type="presOf" srcId="{B02C406A-2CA0-4560-95A6-26B53A981BAF}" destId="{8AC93FA6-94BC-428E-8E90-1A7C56A991AC}" srcOrd="0" destOrd="0" presId="urn:microsoft.com/office/officeart/2005/8/layout/venn3"/>
    <dgm:cxn modelId="{C535B126-5822-4C08-BB71-D635F8665AA8}" type="presOf" srcId="{31A18297-B205-415D-BDCA-35C1FFC71955}" destId="{94C846FF-16DE-4308-90F0-B91CD9A0FF17}" srcOrd="0" destOrd="0" presId="urn:microsoft.com/office/officeart/2005/8/layout/venn3"/>
    <dgm:cxn modelId="{C4C7919E-66FD-4E49-A96E-669BB3C573F9}" srcId="{2481EF1E-DD78-4730-85AB-111E59321FBB}" destId="{5BEDBDFF-03C4-4DD2-9C8A-C45C68AFF007}" srcOrd="1" destOrd="0" parTransId="{5A8B870B-8ABC-447E-ADFE-3344BC194B28}" sibTransId="{96722EEE-DBC4-49E3-AD36-CC4C467B1DF3}"/>
    <dgm:cxn modelId="{B4F23568-85F9-44CF-829E-CD3E0583EF83}" srcId="{2481EF1E-DD78-4730-85AB-111E59321FBB}" destId="{A4BBDC22-65D2-42A5-9F18-8FE811AAD1ED}" srcOrd="7" destOrd="0" parTransId="{7FC75F9F-D056-46C8-944A-D4A9F86E1D7D}" sibTransId="{57DA8C98-CAC8-45CC-A886-507371816237}"/>
    <dgm:cxn modelId="{A8E00486-62BD-41D3-9992-ADC438CFCF8D}" type="presParOf" srcId="{6F948020-5C71-4E46-941C-E441DCDF2FA4}" destId="{7A25DCEE-6CB2-4928-80F7-968A74B2334C}" srcOrd="0" destOrd="0" presId="urn:microsoft.com/office/officeart/2005/8/layout/venn3"/>
    <dgm:cxn modelId="{D7BB7A80-CC0E-4957-9413-5A5D41DDF13A}" type="presParOf" srcId="{6F948020-5C71-4E46-941C-E441DCDF2FA4}" destId="{48F4BC1E-4933-4B02-9992-5049425A5697}" srcOrd="1" destOrd="0" presId="urn:microsoft.com/office/officeart/2005/8/layout/venn3"/>
    <dgm:cxn modelId="{9814AFAC-03C1-4FA2-827A-BAABBFA93A5D}" type="presParOf" srcId="{6F948020-5C71-4E46-941C-E441DCDF2FA4}" destId="{BA3F1E1A-3203-45EC-8671-EF0454CA2A9F}" srcOrd="2" destOrd="0" presId="urn:microsoft.com/office/officeart/2005/8/layout/venn3"/>
    <dgm:cxn modelId="{4C1559CC-0340-43EE-B820-91F4687A53D6}" type="presParOf" srcId="{6F948020-5C71-4E46-941C-E441DCDF2FA4}" destId="{22AFBDC6-D9DD-4E8F-A179-F98AF4ED92D1}" srcOrd="3" destOrd="0" presId="urn:microsoft.com/office/officeart/2005/8/layout/venn3"/>
    <dgm:cxn modelId="{C6635C3C-BE35-4569-9315-FBBD7654613A}" type="presParOf" srcId="{6F948020-5C71-4E46-941C-E441DCDF2FA4}" destId="{BDE5A5AF-5ED8-45F1-AE05-132CEDC77041}" srcOrd="4" destOrd="0" presId="urn:microsoft.com/office/officeart/2005/8/layout/venn3"/>
    <dgm:cxn modelId="{B38BD7F6-B389-489E-BFCA-E672A76B61AC}" type="presParOf" srcId="{6F948020-5C71-4E46-941C-E441DCDF2FA4}" destId="{80983542-92B1-44D6-B30C-F231A67EFB86}" srcOrd="5" destOrd="0" presId="urn:microsoft.com/office/officeart/2005/8/layout/venn3"/>
    <dgm:cxn modelId="{45DEA603-3489-4E45-BCAB-644FD01CF7A5}" type="presParOf" srcId="{6F948020-5C71-4E46-941C-E441DCDF2FA4}" destId="{AC99F3C5-EF98-4255-BDEE-AB44C28FFEC8}" srcOrd="6" destOrd="0" presId="urn:microsoft.com/office/officeart/2005/8/layout/venn3"/>
    <dgm:cxn modelId="{0E01DE41-CBDF-45F8-AF2F-3830E4C9BB01}" type="presParOf" srcId="{6F948020-5C71-4E46-941C-E441DCDF2FA4}" destId="{49D3BA5A-0547-411C-BCA5-16FCD5F34B17}" srcOrd="7" destOrd="0" presId="urn:microsoft.com/office/officeart/2005/8/layout/venn3"/>
    <dgm:cxn modelId="{C12E443B-CD11-48A4-B961-02F6DD29EB4F}" type="presParOf" srcId="{6F948020-5C71-4E46-941C-E441DCDF2FA4}" destId="{94C846FF-16DE-4308-90F0-B91CD9A0FF17}" srcOrd="8" destOrd="0" presId="urn:microsoft.com/office/officeart/2005/8/layout/venn3"/>
    <dgm:cxn modelId="{3D18A7B5-D5F6-4F33-A539-6AC9A48AE5D4}" type="presParOf" srcId="{6F948020-5C71-4E46-941C-E441DCDF2FA4}" destId="{76BCDE7E-D7E5-4556-9A86-A9462369C5B9}" srcOrd="9" destOrd="0" presId="urn:microsoft.com/office/officeart/2005/8/layout/venn3"/>
    <dgm:cxn modelId="{69CC6E03-30F8-4F16-922E-018E4359F0B9}" type="presParOf" srcId="{6F948020-5C71-4E46-941C-E441DCDF2FA4}" destId="{A2BB87D4-40D5-421D-B47A-25E09976231C}" srcOrd="10" destOrd="0" presId="urn:microsoft.com/office/officeart/2005/8/layout/venn3"/>
    <dgm:cxn modelId="{397E0D4F-709F-438F-9972-66544FB0B880}" type="presParOf" srcId="{6F948020-5C71-4E46-941C-E441DCDF2FA4}" destId="{749B39BA-8C3D-427F-B6A9-37A1AAD8D22C}" srcOrd="11" destOrd="0" presId="urn:microsoft.com/office/officeart/2005/8/layout/venn3"/>
    <dgm:cxn modelId="{05ADCAC8-8C6C-49AB-A8B5-38A835AD875D}" type="presParOf" srcId="{6F948020-5C71-4E46-941C-E441DCDF2FA4}" destId="{8AC93FA6-94BC-428E-8E90-1A7C56A991AC}" srcOrd="12" destOrd="0" presId="urn:microsoft.com/office/officeart/2005/8/layout/venn3"/>
    <dgm:cxn modelId="{2100CCF5-8ED9-4E4F-8C64-70070A346F9A}" type="presParOf" srcId="{6F948020-5C71-4E46-941C-E441DCDF2FA4}" destId="{BCB6B976-6219-4F35-AD38-2AFCE8F38013}" srcOrd="13" destOrd="0" presId="urn:microsoft.com/office/officeart/2005/8/layout/venn3"/>
    <dgm:cxn modelId="{690AD857-9AC0-4DBB-B529-2AD00E70BF53}" type="presParOf" srcId="{6F948020-5C71-4E46-941C-E441DCDF2FA4}" destId="{20A9F5C0-6CE8-41DF-849C-04E5E224948C}" srcOrd="1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20A0BF-B38B-4383-B9A0-0F642CCA59B0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9EDCEA5A-F735-479D-8C4D-C066C9D720D4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Identify the different     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divisions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at the Superior    Court of Guam and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their respective functions</a:t>
          </a:r>
          <a:endParaRPr lang="en-US" sz="24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5B2A6B47-275E-4969-AA55-919D3CFEC684}" type="parTrans" cxnId="{66225391-FA09-4236-BFFF-A81938CFEF92}">
      <dgm:prSet/>
      <dgm:spPr/>
      <dgm:t>
        <a:bodyPr/>
        <a:lstStyle/>
        <a:p>
          <a:endParaRPr lang="en-US"/>
        </a:p>
      </dgm:t>
    </dgm:pt>
    <dgm:pt modelId="{4EA6A329-28AB-4165-A208-609C324F10F3}" type="sibTrans" cxnId="{66225391-FA09-4236-BFFF-A81938CFEF92}">
      <dgm:prSet/>
      <dgm:spPr/>
      <dgm:t>
        <a:bodyPr/>
        <a:lstStyle/>
        <a:p>
          <a:endParaRPr lang="en-US"/>
        </a:p>
      </dgm:t>
    </dgm:pt>
    <dgm:pt modelId="{AE5D868B-4A07-4BF8-B5BD-49B430717E40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  </a:t>
          </a:r>
          <a:r>
            <a:rPr lang="en-US" sz="2400" b="0" dirty="0" smtClean="0">
              <a:solidFill>
                <a:schemeClr val="tx1"/>
              </a:solidFill>
              <a:effectLst/>
              <a:latin typeface="Century Gothic" pitchFamily="34" charset="0"/>
            </a:rPr>
            <a:t>Explain and define the  keywords used n the       lesson</a:t>
          </a:r>
          <a:endParaRPr lang="en-US" sz="2400" b="0" dirty="0">
            <a:solidFill>
              <a:schemeClr val="tx1"/>
            </a:solidFill>
            <a:effectLst/>
            <a:latin typeface="Century Gothic" pitchFamily="34" charset="0"/>
          </a:endParaRPr>
        </a:p>
      </dgm:t>
    </dgm:pt>
    <dgm:pt modelId="{E2ACADB4-CBC8-455D-8309-F5F5694EA4E0}" type="parTrans" cxnId="{DF96730B-F887-4AA6-92B9-0B1E451CAC01}">
      <dgm:prSet/>
      <dgm:spPr/>
      <dgm:t>
        <a:bodyPr/>
        <a:lstStyle/>
        <a:p>
          <a:endParaRPr lang="en-US"/>
        </a:p>
      </dgm:t>
    </dgm:pt>
    <dgm:pt modelId="{B73F534A-AE4C-46FB-8030-19080BF15644}" type="sibTrans" cxnId="{DF96730B-F887-4AA6-92B9-0B1E451CAC01}">
      <dgm:prSet/>
      <dgm:spPr/>
      <dgm:t>
        <a:bodyPr/>
        <a:lstStyle/>
        <a:p>
          <a:endParaRPr lang="en-US"/>
        </a:p>
      </dgm:t>
    </dgm:pt>
    <dgm:pt modelId="{2A3CFE84-027C-43EB-80B6-28F92FD414A0}" type="pres">
      <dgm:prSet presAssocID="{6C20A0BF-B38B-4383-B9A0-0F642CCA59B0}" presName="linearFlow" presStyleCnt="0">
        <dgm:presLayoutVars>
          <dgm:dir/>
          <dgm:resizeHandles val="exact"/>
        </dgm:presLayoutVars>
      </dgm:prSet>
      <dgm:spPr/>
    </dgm:pt>
    <dgm:pt modelId="{CF42B1D0-FBEC-4A45-8672-C26A1D47D28A}" type="pres">
      <dgm:prSet presAssocID="{9EDCEA5A-F735-479D-8C4D-C066C9D720D4}" presName="composite" presStyleCnt="0"/>
      <dgm:spPr/>
    </dgm:pt>
    <dgm:pt modelId="{0BB4F598-833A-4EE4-BE78-5F9335BCF409}" type="pres">
      <dgm:prSet presAssocID="{9EDCEA5A-F735-479D-8C4D-C066C9D720D4}" presName="imgShp" presStyleLbl="fgImgPlace1" presStyleIdx="0" presStyleCnt="2" custScaleX="135004" custScaleY="84378" custLinFactNeighborX="-29291" custLinFactNeighborY="-3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</dgm:pt>
    <dgm:pt modelId="{C574444C-DC80-4861-B7E8-B03EF38AC125}" type="pres">
      <dgm:prSet presAssocID="{9EDCEA5A-F735-479D-8C4D-C066C9D720D4}" presName="txShp" presStyleLbl="node1" presStyleIdx="0" presStyleCnt="2" custScaleX="1267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ED4ABC-CAC8-487E-BCC3-F85FCE4D09F5}" type="pres">
      <dgm:prSet presAssocID="{4EA6A329-28AB-4165-A208-609C324F10F3}" presName="spacing" presStyleCnt="0"/>
      <dgm:spPr/>
    </dgm:pt>
    <dgm:pt modelId="{D875ABFA-DAC6-4A4E-86AA-85153CF2D20C}" type="pres">
      <dgm:prSet presAssocID="{AE5D868B-4A07-4BF8-B5BD-49B430717E40}" presName="composite" presStyleCnt="0"/>
      <dgm:spPr/>
    </dgm:pt>
    <dgm:pt modelId="{007AAFA6-BB3F-47E4-8FC6-6A84CE98FB78}" type="pres">
      <dgm:prSet presAssocID="{AE5D868B-4A07-4BF8-B5BD-49B430717E40}" presName="imgShp" presStyleLbl="fgImgPlace1" presStyleIdx="1" presStyleCnt="2" custScaleX="135004" custScaleY="84378" custLinFactNeighborX="-29766" custLinFactNeighborY="186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</dgm:spPr>
      <dgm:t>
        <a:bodyPr/>
        <a:lstStyle/>
        <a:p>
          <a:endParaRPr lang="en-US"/>
        </a:p>
      </dgm:t>
    </dgm:pt>
    <dgm:pt modelId="{4723FC88-01DF-4D39-A586-94B633128C45}" type="pres">
      <dgm:prSet presAssocID="{AE5D868B-4A07-4BF8-B5BD-49B430717E40}" presName="txShp" presStyleLbl="node1" presStyleIdx="1" presStyleCnt="2" custScaleX="12661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DCDDAA-5D0D-4311-8BE8-5E8CDF425B03}" type="presOf" srcId="{AE5D868B-4A07-4BF8-B5BD-49B430717E40}" destId="{4723FC88-01DF-4D39-A586-94B633128C45}" srcOrd="0" destOrd="0" presId="urn:microsoft.com/office/officeart/2005/8/layout/vList3"/>
    <dgm:cxn modelId="{FC92D38F-2A58-4974-B7F3-2B428EA11259}" type="presOf" srcId="{9EDCEA5A-F735-479D-8C4D-C066C9D720D4}" destId="{C574444C-DC80-4861-B7E8-B03EF38AC125}" srcOrd="0" destOrd="0" presId="urn:microsoft.com/office/officeart/2005/8/layout/vList3"/>
    <dgm:cxn modelId="{875E297B-7474-4113-A83D-1372ED46F37A}" type="presOf" srcId="{6C20A0BF-B38B-4383-B9A0-0F642CCA59B0}" destId="{2A3CFE84-027C-43EB-80B6-28F92FD414A0}" srcOrd="0" destOrd="0" presId="urn:microsoft.com/office/officeart/2005/8/layout/vList3"/>
    <dgm:cxn modelId="{66225391-FA09-4236-BFFF-A81938CFEF92}" srcId="{6C20A0BF-B38B-4383-B9A0-0F642CCA59B0}" destId="{9EDCEA5A-F735-479D-8C4D-C066C9D720D4}" srcOrd="0" destOrd="0" parTransId="{5B2A6B47-275E-4969-AA55-919D3CFEC684}" sibTransId="{4EA6A329-28AB-4165-A208-609C324F10F3}"/>
    <dgm:cxn modelId="{DF96730B-F887-4AA6-92B9-0B1E451CAC01}" srcId="{6C20A0BF-B38B-4383-B9A0-0F642CCA59B0}" destId="{AE5D868B-4A07-4BF8-B5BD-49B430717E40}" srcOrd="1" destOrd="0" parTransId="{E2ACADB4-CBC8-455D-8309-F5F5694EA4E0}" sibTransId="{B73F534A-AE4C-46FB-8030-19080BF15644}"/>
    <dgm:cxn modelId="{CACFA0D9-D003-4316-8054-615BD6B6673C}" type="presParOf" srcId="{2A3CFE84-027C-43EB-80B6-28F92FD414A0}" destId="{CF42B1D0-FBEC-4A45-8672-C26A1D47D28A}" srcOrd="0" destOrd="0" presId="urn:microsoft.com/office/officeart/2005/8/layout/vList3"/>
    <dgm:cxn modelId="{8561052D-9162-4445-96F4-68C37D2CA4AE}" type="presParOf" srcId="{CF42B1D0-FBEC-4A45-8672-C26A1D47D28A}" destId="{0BB4F598-833A-4EE4-BE78-5F9335BCF409}" srcOrd="0" destOrd="0" presId="urn:microsoft.com/office/officeart/2005/8/layout/vList3"/>
    <dgm:cxn modelId="{14257350-222C-48B3-9986-D485A516BF97}" type="presParOf" srcId="{CF42B1D0-FBEC-4A45-8672-C26A1D47D28A}" destId="{C574444C-DC80-4861-B7E8-B03EF38AC125}" srcOrd="1" destOrd="0" presId="urn:microsoft.com/office/officeart/2005/8/layout/vList3"/>
    <dgm:cxn modelId="{E52EC1E7-921C-4115-851B-DD0C79AF47AD}" type="presParOf" srcId="{2A3CFE84-027C-43EB-80B6-28F92FD414A0}" destId="{01ED4ABC-CAC8-487E-BCC3-F85FCE4D09F5}" srcOrd="1" destOrd="0" presId="urn:microsoft.com/office/officeart/2005/8/layout/vList3"/>
    <dgm:cxn modelId="{9ECCE369-D998-40A7-A6D9-5F4CDB38452A}" type="presParOf" srcId="{2A3CFE84-027C-43EB-80B6-28F92FD414A0}" destId="{D875ABFA-DAC6-4A4E-86AA-85153CF2D20C}" srcOrd="2" destOrd="0" presId="urn:microsoft.com/office/officeart/2005/8/layout/vList3"/>
    <dgm:cxn modelId="{AD7D6B4C-3685-4AE4-9FF7-B8E461DFF846}" type="presParOf" srcId="{D875ABFA-DAC6-4A4E-86AA-85153CF2D20C}" destId="{007AAFA6-BB3F-47E4-8FC6-6A84CE98FB78}" srcOrd="0" destOrd="0" presId="urn:microsoft.com/office/officeart/2005/8/layout/vList3"/>
    <dgm:cxn modelId="{A1B70AF8-5E48-40F7-91D6-A5E4AE171BAC}" type="presParOf" srcId="{D875ABFA-DAC6-4A4E-86AA-85153CF2D20C}" destId="{4723FC88-01DF-4D39-A586-94B633128C4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4444C-DC80-4861-B7E8-B03EF38AC125}">
      <dsp:nvSpPr>
        <dsp:cNvPr id="0" name=""/>
        <dsp:cNvSpPr/>
      </dsp:nvSpPr>
      <dsp:spPr>
        <a:xfrm rot="10800000">
          <a:off x="703322" y="2094"/>
          <a:ext cx="6102480" cy="1354626"/>
        </a:xfrm>
        <a:prstGeom prst="homePlat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5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Understand and Identify the   roles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of Supreme Court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of    Guam</a:t>
          </a:r>
          <a:endParaRPr lang="en-US" sz="24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1041978" y="2094"/>
        <a:ext cx="5763824" cy="1354626"/>
      </dsp:txXfrm>
    </dsp:sp>
    <dsp:sp modelId="{0BB4F598-833A-4EE4-BE78-5F9335BCF409}">
      <dsp:nvSpPr>
        <dsp:cNvPr id="0" name=""/>
        <dsp:cNvSpPr/>
      </dsp:nvSpPr>
      <dsp:spPr>
        <a:xfrm>
          <a:off x="36412" y="107484"/>
          <a:ext cx="1828799" cy="11430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23FC88-01DF-4D39-A586-94B633128C45}">
      <dsp:nvSpPr>
        <dsp:cNvPr id="0" name=""/>
        <dsp:cNvSpPr/>
      </dsp:nvSpPr>
      <dsp:spPr>
        <a:xfrm rot="10800000">
          <a:off x="708955" y="1761086"/>
          <a:ext cx="6094971" cy="1354626"/>
        </a:xfrm>
        <a:prstGeom prst="homePlat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5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Recognize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the functions of Supreme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Court</a:t>
          </a:r>
          <a:endParaRPr lang="en-US" sz="24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1047611" y="1761086"/>
        <a:ext cx="5756315" cy="1354626"/>
      </dsp:txXfrm>
    </dsp:sp>
    <dsp:sp modelId="{007AAFA6-BB3F-47E4-8FC6-6A84CE98FB78}">
      <dsp:nvSpPr>
        <dsp:cNvPr id="0" name=""/>
        <dsp:cNvSpPr/>
      </dsp:nvSpPr>
      <dsp:spPr>
        <a:xfrm>
          <a:off x="31855" y="1892133"/>
          <a:ext cx="1828799" cy="11430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AEF59-5BA9-417A-AE9A-6A2116171BBE}">
      <dsp:nvSpPr>
        <dsp:cNvPr id="0" name=""/>
        <dsp:cNvSpPr/>
      </dsp:nvSpPr>
      <dsp:spPr>
        <a:xfrm rot="10800000">
          <a:off x="651693" y="3520079"/>
          <a:ext cx="6171320" cy="1354626"/>
        </a:xfrm>
        <a:prstGeom prst="homePlat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5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 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Develop familiarity with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the keywords used in the lesson</a:t>
          </a:r>
          <a:endParaRPr lang="en-US" sz="22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990349" y="3520079"/>
        <a:ext cx="5832664" cy="1354626"/>
      </dsp:txXfrm>
    </dsp:sp>
    <dsp:sp modelId="{F61554E6-D351-4AC3-916B-E0AB81F95C77}">
      <dsp:nvSpPr>
        <dsp:cNvPr id="0" name=""/>
        <dsp:cNvSpPr/>
      </dsp:nvSpPr>
      <dsp:spPr>
        <a:xfrm>
          <a:off x="87841" y="3470851"/>
          <a:ext cx="1828799" cy="11430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388711-875A-47BA-B058-2783F565DC9C}">
      <dsp:nvSpPr>
        <dsp:cNvPr id="0" name=""/>
        <dsp:cNvSpPr/>
      </dsp:nvSpPr>
      <dsp:spPr>
        <a:xfrm>
          <a:off x="838199" y="0"/>
          <a:ext cx="4572000" cy="4572000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8BEAB8-6F1D-4930-8BF2-CE2C4829ADE6}">
      <dsp:nvSpPr>
        <dsp:cNvPr id="0" name=""/>
        <dsp:cNvSpPr/>
      </dsp:nvSpPr>
      <dsp:spPr>
        <a:xfrm>
          <a:off x="3124200" y="457646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Appeals</a:t>
          </a:r>
          <a:endParaRPr lang="en-US" sz="2800" kern="1200" dirty="0"/>
        </a:p>
      </dsp:txBody>
      <dsp:txXfrm>
        <a:off x="3155934" y="489380"/>
        <a:ext cx="2908332" cy="586613"/>
      </dsp:txXfrm>
    </dsp:sp>
    <dsp:sp modelId="{BB94A039-FF54-4F38-8BD5-6D0900CBBFEF}">
      <dsp:nvSpPr>
        <dsp:cNvPr id="0" name=""/>
        <dsp:cNvSpPr/>
      </dsp:nvSpPr>
      <dsp:spPr>
        <a:xfrm>
          <a:off x="3124200" y="1188987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Supreme Court</a:t>
          </a:r>
          <a:endParaRPr lang="en-US" sz="2800" kern="1200" dirty="0"/>
        </a:p>
      </dsp:txBody>
      <dsp:txXfrm>
        <a:off x="3155934" y="1220721"/>
        <a:ext cx="2908332" cy="586613"/>
      </dsp:txXfrm>
    </dsp:sp>
    <dsp:sp modelId="{90F29E07-2527-4BF5-A04E-7A74DA6D9241}">
      <dsp:nvSpPr>
        <dsp:cNvPr id="0" name=""/>
        <dsp:cNvSpPr/>
      </dsp:nvSpPr>
      <dsp:spPr>
        <a:xfrm>
          <a:off x="3124200" y="1920329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Jurisdiction</a:t>
          </a:r>
          <a:endParaRPr lang="en-US" sz="2800" kern="1200" dirty="0"/>
        </a:p>
      </dsp:txBody>
      <dsp:txXfrm>
        <a:off x="3155934" y="1952063"/>
        <a:ext cx="2908332" cy="586613"/>
      </dsp:txXfrm>
    </dsp:sp>
    <dsp:sp modelId="{328A1E43-5296-40F7-A813-E7715281893A}">
      <dsp:nvSpPr>
        <dsp:cNvPr id="0" name=""/>
        <dsp:cNvSpPr/>
      </dsp:nvSpPr>
      <dsp:spPr>
        <a:xfrm>
          <a:off x="3124200" y="2651670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Proceedings</a:t>
          </a:r>
          <a:endParaRPr lang="en-US" sz="2800" kern="1200" dirty="0"/>
        </a:p>
      </dsp:txBody>
      <dsp:txXfrm>
        <a:off x="3155934" y="2683404"/>
        <a:ext cx="2908332" cy="586613"/>
      </dsp:txXfrm>
    </dsp:sp>
    <dsp:sp modelId="{179D56EC-44F4-4771-9E38-42CDB69A47A5}">
      <dsp:nvSpPr>
        <dsp:cNvPr id="0" name=""/>
        <dsp:cNvSpPr/>
      </dsp:nvSpPr>
      <dsp:spPr>
        <a:xfrm>
          <a:off x="3124200" y="3383012"/>
          <a:ext cx="2971800" cy="65008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Disposition</a:t>
          </a:r>
          <a:endParaRPr lang="en-US" sz="2800" kern="1200" dirty="0"/>
        </a:p>
      </dsp:txBody>
      <dsp:txXfrm>
        <a:off x="3155934" y="3414746"/>
        <a:ext cx="2908332" cy="5866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4444C-DC80-4861-B7E8-B03EF38AC125}">
      <dsp:nvSpPr>
        <dsp:cNvPr id="0" name=""/>
        <dsp:cNvSpPr/>
      </dsp:nvSpPr>
      <dsp:spPr>
        <a:xfrm rot="10800000">
          <a:off x="703322" y="2094"/>
          <a:ext cx="6102480" cy="1354626"/>
        </a:xfrm>
        <a:prstGeom prst="homePlat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5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Understand and Identify the   roles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of Superior  Court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of     Guam</a:t>
          </a:r>
          <a:endParaRPr lang="en-US" sz="24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1041978" y="2094"/>
        <a:ext cx="5763824" cy="1354626"/>
      </dsp:txXfrm>
    </dsp:sp>
    <dsp:sp modelId="{0BB4F598-833A-4EE4-BE78-5F9335BCF409}">
      <dsp:nvSpPr>
        <dsp:cNvPr id="0" name=""/>
        <dsp:cNvSpPr/>
      </dsp:nvSpPr>
      <dsp:spPr>
        <a:xfrm>
          <a:off x="36412" y="107484"/>
          <a:ext cx="1828799" cy="11430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23FC88-01DF-4D39-A586-94B633128C45}">
      <dsp:nvSpPr>
        <dsp:cNvPr id="0" name=""/>
        <dsp:cNvSpPr/>
      </dsp:nvSpPr>
      <dsp:spPr>
        <a:xfrm rot="10800000">
          <a:off x="708955" y="1761086"/>
          <a:ext cx="6094971" cy="1354626"/>
        </a:xfrm>
        <a:prstGeom prst="homePlat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5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Describe and explain the 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therapeutic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courts</a:t>
          </a:r>
          <a:endParaRPr lang="en-US" sz="24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1047611" y="1761086"/>
        <a:ext cx="5756315" cy="1354626"/>
      </dsp:txXfrm>
    </dsp:sp>
    <dsp:sp modelId="{007AAFA6-BB3F-47E4-8FC6-6A84CE98FB78}">
      <dsp:nvSpPr>
        <dsp:cNvPr id="0" name=""/>
        <dsp:cNvSpPr/>
      </dsp:nvSpPr>
      <dsp:spPr>
        <a:xfrm>
          <a:off x="31855" y="1892133"/>
          <a:ext cx="1828799" cy="11430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7AEF59-5BA9-417A-AE9A-6A2116171BBE}">
      <dsp:nvSpPr>
        <dsp:cNvPr id="0" name=""/>
        <dsp:cNvSpPr/>
      </dsp:nvSpPr>
      <dsp:spPr>
        <a:xfrm rot="10800000">
          <a:off x="651693" y="3520079"/>
          <a:ext cx="6171320" cy="1354626"/>
        </a:xfrm>
        <a:prstGeom prst="homePlate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7353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 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Understand the keywords used  in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the lesson</a:t>
          </a:r>
          <a:endParaRPr lang="en-US" sz="22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990349" y="3520079"/>
        <a:ext cx="5832664" cy="1354626"/>
      </dsp:txXfrm>
    </dsp:sp>
    <dsp:sp modelId="{F61554E6-D351-4AC3-916B-E0AB81F95C77}">
      <dsp:nvSpPr>
        <dsp:cNvPr id="0" name=""/>
        <dsp:cNvSpPr/>
      </dsp:nvSpPr>
      <dsp:spPr>
        <a:xfrm>
          <a:off x="87841" y="3470851"/>
          <a:ext cx="1828799" cy="114300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25DCEE-6CB2-4928-80F7-968A74B2334C}">
      <dsp:nvSpPr>
        <dsp:cNvPr id="0" name=""/>
        <dsp:cNvSpPr/>
      </dsp:nvSpPr>
      <dsp:spPr>
        <a:xfrm>
          <a:off x="3683" y="2210358"/>
          <a:ext cx="1141883" cy="114188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2" tIns="15240" rIns="62842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entury Gothic" pitchFamily="34" charset="0"/>
            </a:rPr>
            <a:t>Criminal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latin typeface="Century Gothic" pitchFamily="34" charset="0"/>
            </a:rPr>
            <a:t>Felony</a:t>
          </a:r>
          <a:r>
            <a:rPr lang="en-US" sz="1200" kern="1200" dirty="0" smtClean="0">
              <a:latin typeface="Century Gothic" pitchFamily="34" charset="0"/>
            </a:rPr>
            <a:t> &amp; </a:t>
          </a:r>
          <a:r>
            <a:rPr lang="en-US" sz="900" kern="1200" dirty="0" smtClean="0">
              <a:latin typeface="Century Gothic" pitchFamily="34" charset="0"/>
            </a:rPr>
            <a:t>Misdemeanor Cases</a:t>
          </a:r>
          <a:endParaRPr lang="en-US" sz="900" kern="1200" dirty="0">
            <a:latin typeface="Century Gothic" pitchFamily="34" charset="0"/>
          </a:endParaRPr>
        </a:p>
      </dsp:txBody>
      <dsp:txXfrm>
        <a:off x="170908" y="2377583"/>
        <a:ext cx="807433" cy="807433"/>
      </dsp:txXfrm>
    </dsp:sp>
    <dsp:sp modelId="{BA3F1E1A-3203-45EC-8671-EF0454CA2A9F}">
      <dsp:nvSpPr>
        <dsp:cNvPr id="0" name=""/>
        <dsp:cNvSpPr/>
      </dsp:nvSpPr>
      <dsp:spPr>
        <a:xfrm>
          <a:off x="917190" y="2210358"/>
          <a:ext cx="1141883" cy="1141883"/>
        </a:xfrm>
        <a:prstGeom prst="ellipse">
          <a:avLst/>
        </a:prstGeom>
        <a:solidFill>
          <a:srgbClr val="00B050">
            <a:alpha val="5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2" tIns="15240" rIns="62842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latin typeface="Century Gothic" pitchFamily="34" charset="0"/>
            </a:rPr>
            <a:t>Civil Cases</a:t>
          </a:r>
          <a:endParaRPr lang="en-US" sz="1200" kern="1200" dirty="0">
            <a:latin typeface="Century Gothic" pitchFamily="34" charset="0"/>
          </a:endParaRPr>
        </a:p>
      </dsp:txBody>
      <dsp:txXfrm>
        <a:off x="1084415" y="2377583"/>
        <a:ext cx="807433" cy="807433"/>
      </dsp:txXfrm>
    </dsp:sp>
    <dsp:sp modelId="{BDE5A5AF-5ED8-45F1-AE05-132CEDC77041}">
      <dsp:nvSpPr>
        <dsp:cNvPr id="0" name=""/>
        <dsp:cNvSpPr/>
      </dsp:nvSpPr>
      <dsp:spPr>
        <a:xfrm>
          <a:off x="1830697" y="2210358"/>
          <a:ext cx="1141883" cy="1141883"/>
        </a:xfrm>
        <a:prstGeom prst="ellipse">
          <a:avLst/>
        </a:prstGeom>
        <a:solidFill>
          <a:srgbClr val="FFC000">
            <a:alpha val="5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2" tIns="15240" rIns="62842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latin typeface="Century Gothic" pitchFamily="34" charset="0"/>
            </a:rPr>
            <a:t>Juvenile Cases</a:t>
          </a:r>
          <a:endParaRPr lang="en-US" sz="1200" kern="1200" dirty="0">
            <a:latin typeface="Century Gothic" pitchFamily="34" charset="0"/>
          </a:endParaRPr>
        </a:p>
      </dsp:txBody>
      <dsp:txXfrm>
        <a:off x="1997922" y="2377583"/>
        <a:ext cx="807433" cy="807433"/>
      </dsp:txXfrm>
    </dsp:sp>
    <dsp:sp modelId="{AC99F3C5-EF98-4255-BDEE-AB44C28FFEC8}">
      <dsp:nvSpPr>
        <dsp:cNvPr id="0" name=""/>
        <dsp:cNvSpPr/>
      </dsp:nvSpPr>
      <dsp:spPr>
        <a:xfrm>
          <a:off x="2744204" y="2210358"/>
          <a:ext cx="1141883" cy="1141883"/>
        </a:xfrm>
        <a:prstGeom prst="ellipse">
          <a:avLst/>
        </a:prstGeom>
        <a:solidFill>
          <a:srgbClr val="FF0000">
            <a:alpha val="5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2" tIns="13970" rIns="6284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entury Gothic" pitchFamily="34" charset="0"/>
            </a:rPr>
            <a:t>Domestic </a:t>
          </a:r>
          <a:r>
            <a:rPr lang="en-US" sz="1200" kern="1200" dirty="0" smtClean="0">
              <a:latin typeface="Century Gothic" pitchFamily="34" charset="0"/>
            </a:rPr>
            <a:t>Relations Cases</a:t>
          </a:r>
          <a:endParaRPr lang="en-US" sz="1200" kern="1200" dirty="0">
            <a:latin typeface="Century Gothic" pitchFamily="34" charset="0"/>
          </a:endParaRPr>
        </a:p>
      </dsp:txBody>
      <dsp:txXfrm>
        <a:off x="2911429" y="2377583"/>
        <a:ext cx="807433" cy="807433"/>
      </dsp:txXfrm>
    </dsp:sp>
    <dsp:sp modelId="{94C846FF-16DE-4308-90F0-B91CD9A0FF17}">
      <dsp:nvSpPr>
        <dsp:cNvPr id="0" name=""/>
        <dsp:cNvSpPr/>
      </dsp:nvSpPr>
      <dsp:spPr>
        <a:xfrm>
          <a:off x="3657711" y="2210358"/>
          <a:ext cx="1141883" cy="1141883"/>
        </a:xfrm>
        <a:prstGeom prst="ellipse">
          <a:avLst/>
        </a:prstGeom>
        <a:solidFill>
          <a:schemeClr val="bg1">
            <a:lumMod val="50000"/>
            <a:alpha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2" tIns="15240" rIns="62842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smtClean="0">
              <a:latin typeface="Century Gothic" pitchFamily="34" charset="0"/>
            </a:rPr>
            <a:t>Probate Cases</a:t>
          </a:r>
          <a:endParaRPr lang="en-US" sz="1200" kern="1200" dirty="0">
            <a:latin typeface="Century Gothic" pitchFamily="34" charset="0"/>
          </a:endParaRPr>
        </a:p>
      </dsp:txBody>
      <dsp:txXfrm>
        <a:off x="3824936" y="2377583"/>
        <a:ext cx="807433" cy="807433"/>
      </dsp:txXfrm>
    </dsp:sp>
    <dsp:sp modelId="{A2BB87D4-40D5-421D-B47A-25E09976231C}">
      <dsp:nvSpPr>
        <dsp:cNvPr id="0" name=""/>
        <dsp:cNvSpPr/>
      </dsp:nvSpPr>
      <dsp:spPr>
        <a:xfrm>
          <a:off x="4571218" y="2210358"/>
          <a:ext cx="1141883" cy="1141883"/>
        </a:xfrm>
        <a:prstGeom prst="ellipse">
          <a:avLst/>
        </a:prstGeom>
        <a:solidFill>
          <a:schemeClr val="accent6">
            <a:lumMod val="50000"/>
            <a:alpha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2" tIns="15240" rIns="62842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Century Gothic" pitchFamily="34" charset="0"/>
            </a:rPr>
            <a:t>Child Support Cases</a:t>
          </a:r>
          <a:endParaRPr lang="en-US" sz="1200" kern="1200" dirty="0">
            <a:latin typeface="Century Gothic" pitchFamily="34" charset="0"/>
          </a:endParaRPr>
        </a:p>
      </dsp:txBody>
      <dsp:txXfrm>
        <a:off x="4738443" y="2377583"/>
        <a:ext cx="807433" cy="807433"/>
      </dsp:txXfrm>
    </dsp:sp>
    <dsp:sp modelId="{8AC93FA6-94BC-428E-8E90-1A7C56A991AC}">
      <dsp:nvSpPr>
        <dsp:cNvPr id="0" name=""/>
        <dsp:cNvSpPr/>
      </dsp:nvSpPr>
      <dsp:spPr>
        <a:xfrm>
          <a:off x="5484725" y="2210358"/>
          <a:ext cx="1141883" cy="1141883"/>
        </a:xfrm>
        <a:prstGeom prst="ellipse">
          <a:avLst/>
        </a:prstGeom>
        <a:solidFill>
          <a:schemeClr val="accent2">
            <a:lumMod val="75000"/>
            <a:alpha val="5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2" tIns="13970" rIns="62842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entury Gothic" pitchFamily="34" charset="0"/>
            </a:rPr>
            <a:t>Special Proceed -</a:t>
          </a:r>
          <a:r>
            <a:rPr lang="en-US" sz="1100" kern="1200" dirty="0" err="1" smtClean="0">
              <a:latin typeface="Century Gothic" pitchFamily="34" charset="0"/>
            </a:rPr>
            <a:t>ing</a:t>
          </a:r>
          <a:r>
            <a:rPr lang="en-US" sz="1100" kern="1200" dirty="0" smtClean="0">
              <a:latin typeface="Century Gothic" pitchFamily="34" charset="0"/>
            </a:rPr>
            <a:t> Cases</a:t>
          </a:r>
          <a:endParaRPr lang="en-US" sz="1100" kern="1200" dirty="0">
            <a:latin typeface="Century Gothic" pitchFamily="34" charset="0"/>
          </a:endParaRPr>
        </a:p>
      </dsp:txBody>
      <dsp:txXfrm>
        <a:off x="5651950" y="2377583"/>
        <a:ext cx="807433" cy="807433"/>
      </dsp:txXfrm>
    </dsp:sp>
    <dsp:sp modelId="{20A9F5C0-6CE8-41DF-849C-04E5E224948C}">
      <dsp:nvSpPr>
        <dsp:cNvPr id="0" name=""/>
        <dsp:cNvSpPr/>
      </dsp:nvSpPr>
      <dsp:spPr>
        <a:xfrm>
          <a:off x="6398232" y="2210358"/>
          <a:ext cx="1141883" cy="1141883"/>
        </a:xfrm>
        <a:prstGeom prst="ellipse">
          <a:avLst/>
        </a:prstGeom>
        <a:solidFill>
          <a:srgbClr val="FFC000">
            <a:alpha val="50000"/>
          </a:srgb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62842" tIns="15240" rIns="62842" bIns="15240" numCol="1" spcCol="1270" anchor="ctr" anchorCtr="0">
          <a:noAutofit/>
        </a:bodyPr>
        <a:lstStyle/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>
              <a:latin typeface="Century Gothic" pitchFamily="34" charset="0"/>
            </a:rPr>
            <a:t>Small Claims/</a:t>
          </a:r>
        </a:p>
        <a:p>
          <a:pPr lvl="0" algn="ctr" defTabSz="51117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50" kern="1200" dirty="0" smtClean="0">
              <a:latin typeface="Century Gothic" pitchFamily="34" charset="0"/>
            </a:rPr>
            <a:t>Traffic Court</a:t>
          </a:r>
          <a:endParaRPr lang="en-US" sz="1150" kern="1200" dirty="0">
            <a:latin typeface="Century Gothic" pitchFamily="34" charset="0"/>
          </a:endParaRPr>
        </a:p>
      </dsp:txBody>
      <dsp:txXfrm>
        <a:off x="6565457" y="2377583"/>
        <a:ext cx="807433" cy="8074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4444C-DC80-4861-B7E8-B03EF38AC125}">
      <dsp:nvSpPr>
        <dsp:cNvPr id="0" name=""/>
        <dsp:cNvSpPr/>
      </dsp:nvSpPr>
      <dsp:spPr>
        <a:xfrm rot="10800000">
          <a:off x="961496" y="2483"/>
          <a:ext cx="6102480" cy="2119563"/>
        </a:xfrm>
        <a:prstGeom prst="homePlat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4669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Identify the different     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divisions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at the Superior    Court of Guam and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their respective functions</a:t>
          </a:r>
          <a:endParaRPr lang="en-US" sz="24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1491387" y="2483"/>
        <a:ext cx="5572589" cy="2119563"/>
      </dsp:txXfrm>
    </dsp:sp>
    <dsp:sp modelId="{0BB4F598-833A-4EE4-BE78-5F9335BCF409}">
      <dsp:nvSpPr>
        <dsp:cNvPr id="0" name=""/>
        <dsp:cNvSpPr/>
      </dsp:nvSpPr>
      <dsp:spPr>
        <a:xfrm>
          <a:off x="0" y="167385"/>
          <a:ext cx="2861495" cy="178844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23FC88-01DF-4D39-A586-94B633128C45}">
      <dsp:nvSpPr>
        <dsp:cNvPr id="0" name=""/>
        <dsp:cNvSpPr/>
      </dsp:nvSpPr>
      <dsp:spPr>
        <a:xfrm rot="10800000">
          <a:off x="967129" y="2754752"/>
          <a:ext cx="6094971" cy="2119563"/>
        </a:xfrm>
        <a:prstGeom prst="homePlat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4669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  </a:t>
          </a:r>
          <a:r>
            <a:rPr lang="en-US" sz="2400" b="0" kern="1200" dirty="0" smtClean="0">
              <a:solidFill>
                <a:schemeClr val="tx1"/>
              </a:solidFill>
              <a:effectLst/>
              <a:latin typeface="Century Gothic" pitchFamily="34" charset="0"/>
            </a:rPr>
            <a:t>Explain and define the  keywords used n the       lesson</a:t>
          </a:r>
          <a:endParaRPr lang="en-US" sz="2400" b="0" kern="1200" dirty="0">
            <a:solidFill>
              <a:schemeClr val="tx1"/>
            </a:solidFill>
            <a:effectLst/>
            <a:latin typeface="Century Gothic" pitchFamily="34" charset="0"/>
          </a:endParaRPr>
        </a:p>
      </dsp:txBody>
      <dsp:txXfrm rot="10800000">
        <a:off x="1497020" y="2754752"/>
        <a:ext cx="5565080" cy="2119563"/>
      </dsp:txXfrm>
    </dsp:sp>
    <dsp:sp modelId="{007AAFA6-BB3F-47E4-8FC6-6A84CE98FB78}">
      <dsp:nvSpPr>
        <dsp:cNvPr id="0" name=""/>
        <dsp:cNvSpPr/>
      </dsp:nvSpPr>
      <dsp:spPr>
        <a:xfrm>
          <a:off x="0" y="2959799"/>
          <a:ext cx="2861495" cy="178844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0000" b="-3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FDDF64-B1F9-44A8-8BB9-7F835D6FE8F2}" type="datetimeFigureOut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1F748-AFC5-4636-8548-C70297C91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048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927430-DE9D-44FB-BECB-39265B28A89D}" type="datetimeFigureOut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61C8F0-CBF9-40EE-81C5-BD1D5D802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028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57464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57464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351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351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57464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351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857464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129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61FAB-5816-4535-A431-1B7FCFCF9B30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9560D-DF65-48AE-A79C-6F013D07A8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30950-748C-46F5-86D4-6D0024BB5564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34549-0A4A-434B-BED3-DE2B591B6C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A3D2F-5B18-4CD6-A538-5E5E1B2EB741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D0B9A-3255-4A7D-93D7-3EDFD6615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A7168-55C9-4C60-AE2C-29174528AF1A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660DB-46DC-478E-8742-6116E6CD4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017EB-476C-4824-8A6F-2AEC944A2CE3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4BF51-3E30-4E13-BEB2-952E671AF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09EC3-C440-4EDC-9A50-EC62592739F1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0B1C6B-AD12-46BC-B9B9-B4BEA466D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23471-A7F0-4325-83F7-FE93419ECDA2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A0CB4-29D1-49A8-B0C0-BA1918C9C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DAF1A-7DC0-4C6C-984E-20CD1A979676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641A0-7DD8-4816-819D-A3B2D6002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99BF6-19FF-430A-B136-7A2FB60C8D27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45548-1F64-4F2A-AEC9-849B933F8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C4B29-6DE8-4D64-82AE-ED49722DA5AA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16AC5-7FCB-4810-8F32-EF55EC02C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FA72-6A40-456A-A5EB-3B44C682761E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E9041-BB33-492C-8BF7-6C66D0517A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949CA7-B00B-4DC5-B9BA-679CBFEBC563}" type="datetime1">
              <a:rPr lang="en-US"/>
              <a:pPr>
                <a:defRPr/>
              </a:pPr>
              <a:t>5/7/2017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A45D66-D3B8-4299-A522-9FBB349C4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notesSlide" Target="../notesSlides/notesSlide11.xml"/><Relationship Id="rId7" Type="http://schemas.openxmlformats.org/officeDocument/2006/relationships/diagramQuickStyle" Target="../diagrams/quickStyl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1.jpeg"/><Relationship Id="rId9" Type="http://schemas.microsoft.com/office/2007/relationships/diagramDrawing" Target="../diagrams/drawin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notesSlide" Target="../notesSlides/notesSlide13.xml"/><Relationship Id="rId7" Type="http://schemas.openxmlformats.org/officeDocument/2006/relationships/diagramQuickStyle" Target="../diagrams/quickStyl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1.jpeg"/><Relationship Id="rId9" Type="http://schemas.microsoft.com/office/2007/relationships/diagramDrawing" Target="../diagrams/drawing3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notesSlide" Target="../notesSlides/notesSlide14.xml"/><Relationship Id="rId7" Type="http://schemas.openxmlformats.org/officeDocument/2006/relationships/diagramQuickStyle" Target="../diagrams/quickStyl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1.jpeg"/><Relationship Id="rId9" Type="http://schemas.microsoft.com/office/2007/relationships/diagramDrawing" Target="../diagrams/drawin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5" Type="http://schemas.openxmlformats.org/officeDocument/2006/relationships/image" Target="../media/image1.jpeg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5" Type="http://schemas.openxmlformats.org/officeDocument/2006/relationships/image" Target="../media/image7.pn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Relationship Id="rId4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Relationship Id="rId5" Type="http://schemas.openxmlformats.org/officeDocument/2006/relationships/image" Target="../media/image1.jpeg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2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1.jpeg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5" Type="http://schemas.openxmlformats.org/officeDocument/2006/relationships/image" Target="../media/image9.jpeg"/><Relationship Id="rId4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5" Type="http://schemas.openxmlformats.org/officeDocument/2006/relationships/image" Target="../media/image10.png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notesSlide" Target="../notesSlides/notesSlide26.xml"/><Relationship Id="rId7" Type="http://schemas.openxmlformats.org/officeDocument/2006/relationships/diagramQuickStyle" Target="../diagrams/quickStyl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1.jpeg"/><Relationship Id="rId9" Type="http://schemas.microsoft.com/office/2007/relationships/diagramDrawing" Target="../diagrams/drawing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Relationship Id="rId4" Type="http://schemas.openxmlformats.org/officeDocument/2006/relationships/image" Target="../media/image1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Relationship Id="rId4" Type="http://schemas.openxmlformats.org/officeDocument/2006/relationships/image" Target="../media/image1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Relationship Id="rId4" Type="http://schemas.openxmlformats.org/officeDocument/2006/relationships/image" Target="../media/image1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Relationship Id="rId4" Type="http://schemas.openxmlformats.org/officeDocument/2006/relationships/image" Target="../media/image1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9.xml"/><Relationship Id="rId4" Type="http://schemas.openxmlformats.org/officeDocument/2006/relationships/image" Target="../media/image1.jpe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0.xml"/><Relationship Id="rId5" Type="http://schemas.openxmlformats.org/officeDocument/2006/relationships/image" Target="../media/image11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5" Type="http://schemas.openxmlformats.org/officeDocument/2006/relationships/image" Target="../media/image4.jpe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286000" y="2286000"/>
            <a:ext cx="6096000" cy="21544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Century Gothic" pitchFamily="34" charset="0"/>
              </a:rPr>
              <a:t>LESSON 2</a:t>
            </a:r>
            <a:endParaRPr lang="en-US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2667000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1587582"/>
      </p:ext>
    </p:extLst>
  </p:cSld>
  <p:clrMapOvr>
    <a:masterClrMapping/>
  </p:clrMapOvr>
  <p:transition advTm="270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28600"/>
            <a:ext cx="3124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Court Enumeration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7171" y="907588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itchFamily="34" charset="0"/>
              </a:rPr>
              <a:t>Directions:  </a:t>
            </a:r>
            <a:r>
              <a:rPr lang="en-US" sz="2000" dirty="0">
                <a:latin typeface="Century Gothic" pitchFamily="34" charset="0"/>
              </a:rPr>
              <a:t>Read each statement.  </a:t>
            </a:r>
            <a:r>
              <a:rPr lang="en-US" sz="2000" dirty="0" smtClean="0">
                <a:latin typeface="Century Gothic" pitchFamily="34" charset="0"/>
              </a:rPr>
              <a:t>List the correct answer.</a:t>
            </a:r>
            <a:endParaRPr lang="en-US" sz="2000" b="1" dirty="0">
              <a:latin typeface="Century Gothic" pitchFamily="34" charset="0"/>
            </a:endParaRPr>
          </a:p>
          <a:p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648170"/>
              </p:ext>
            </p:extLst>
          </p:nvPr>
        </p:nvGraphicFramePr>
        <p:xfrm>
          <a:off x="1447800" y="1626360"/>
          <a:ext cx="7543800" cy="4665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0"/>
              </a:tblGrid>
              <a:tr h="891776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List the 3 functions of the Office of the Ethics Prosecutor.</a:t>
                      </a:r>
                    </a:p>
                    <a:p>
                      <a:pPr marL="0" indent="0">
                        <a:buNone/>
                      </a:pPr>
                      <a:endParaRPr lang="en-US" sz="14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1.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2.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3.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1400" baseline="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95883"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Identify 3 roles of Supreme Court of Guam.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1.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2.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3.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91776"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What are the functions of the Office of the Compiler of Laws?  List 4.</a:t>
                      </a:r>
                    </a:p>
                    <a:p>
                      <a:pPr marL="0" indent="0">
                        <a:buNone/>
                      </a:pPr>
                      <a:endParaRPr lang="en-US" sz="140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      1.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      2.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      3.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      4.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59553803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28600"/>
            <a:ext cx="3124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Court Lesson Keywords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7171" y="907588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itchFamily="34" charset="0"/>
              </a:rPr>
              <a:t>Directions: </a:t>
            </a:r>
            <a:r>
              <a:rPr lang="en-US" sz="2000" b="1" dirty="0" smtClean="0">
                <a:latin typeface="Century Gothic" pitchFamily="34" charset="0"/>
              </a:rPr>
              <a:t> </a:t>
            </a:r>
            <a:r>
              <a:rPr lang="en-US" sz="2000" dirty="0" smtClean="0">
                <a:latin typeface="Century Gothic" pitchFamily="34" charset="0"/>
              </a:rPr>
              <a:t>Write the definition of each word.</a:t>
            </a:r>
            <a:endParaRPr lang="en-US" sz="2000" b="1" dirty="0" smtClean="0">
              <a:latin typeface="Century Gothic" pitchFamily="34" charset="0"/>
            </a:endParaRPr>
          </a:p>
          <a:p>
            <a:endParaRPr lang="en-US" sz="20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63259842"/>
              </p:ext>
            </p:extLst>
          </p:nvPr>
        </p:nvGraphicFramePr>
        <p:xfrm>
          <a:off x="1676400" y="1447800"/>
          <a:ext cx="6934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06398496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286000" y="2286000"/>
            <a:ext cx="6096000" cy="21544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Century Gothic" pitchFamily="34" charset="0"/>
              </a:rPr>
              <a:t>LESSON 2.1</a:t>
            </a:r>
            <a:endParaRPr lang="en-US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2667000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00196150"/>
      </p:ext>
    </p:extLst>
  </p:cSld>
  <p:clrMapOvr>
    <a:masterClrMapping/>
  </p:clrMapOvr>
  <p:transition advTm="270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95689688"/>
              </p:ext>
            </p:extLst>
          </p:nvPr>
        </p:nvGraphicFramePr>
        <p:xfrm>
          <a:off x="1600200" y="1600200"/>
          <a:ext cx="7239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478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Learning Objectives</a:t>
            </a:r>
            <a:endParaRPr lang="en-US" sz="4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0730912"/>
      </p:ext>
    </p:extLst>
  </p:cSld>
  <p:clrMapOvr>
    <a:masterClrMapping/>
  </p:clrMapOvr>
  <p:transition advTm="28335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Roles of Superior Court of Guam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80267172"/>
              </p:ext>
            </p:extLst>
          </p:nvPr>
        </p:nvGraphicFramePr>
        <p:xfrm>
          <a:off x="1447800" y="1066800"/>
          <a:ext cx="7543800" cy="5562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25" name="Straight Connector 24"/>
          <p:cNvCxnSpPr/>
          <p:nvPr/>
        </p:nvCxnSpPr>
        <p:spPr>
          <a:xfrm>
            <a:off x="2046514" y="198120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062843" y="25908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046514" y="2974777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079172" y="4722911"/>
            <a:ext cx="0" cy="11430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62843" y="5410200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2062843" y="5865912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TextBox 2047"/>
          <p:cNvSpPr txBox="1"/>
          <p:nvPr/>
        </p:nvSpPr>
        <p:spPr>
          <a:xfrm>
            <a:off x="3663043" y="1447800"/>
            <a:ext cx="2128157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062843" y="5030688"/>
            <a:ext cx="16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Box 2052"/>
          <p:cNvSpPr txBox="1"/>
          <p:nvPr/>
        </p:nvSpPr>
        <p:spPr>
          <a:xfrm>
            <a:off x="2046514" y="1970314"/>
            <a:ext cx="3897086" cy="33855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entury Gothic" pitchFamily="34" charset="0"/>
              </a:rPr>
              <a:t>Therapeutic Courts</a:t>
            </a:r>
            <a:endParaRPr lang="en-US" sz="1600" b="1" dirty="0">
              <a:latin typeface="Century Gothic" pitchFamily="34" charset="0"/>
            </a:endParaRPr>
          </a:p>
        </p:txBody>
      </p:sp>
      <p:sp>
        <p:nvSpPr>
          <p:cNvPr id="2054" name="TextBox 2053"/>
          <p:cNvSpPr txBox="1"/>
          <p:nvPr/>
        </p:nvSpPr>
        <p:spPr>
          <a:xfrm>
            <a:off x="3810000" y="24215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Adult Drug Court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55" name="TextBox 2054"/>
          <p:cNvSpPr txBox="1"/>
          <p:nvPr/>
        </p:nvSpPr>
        <p:spPr>
          <a:xfrm>
            <a:off x="3810000" y="2820888"/>
            <a:ext cx="21336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Juvenile Drug Court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56" name="TextBox 2055"/>
          <p:cNvSpPr txBox="1"/>
          <p:nvPr/>
        </p:nvSpPr>
        <p:spPr>
          <a:xfrm>
            <a:off x="3820886" y="4864424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Family Violence Court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57" name="TextBox 2056"/>
          <p:cNvSpPr txBox="1"/>
          <p:nvPr/>
        </p:nvSpPr>
        <p:spPr>
          <a:xfrm>
            <a:off x="3820886" y="5256311"/>
            <a:ext cx="21227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Mental Health Court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2058" name="TextBox 2057"/>
          <p:cNvSpPr txBox="1"/>
          <p:nvPr/>
        </p:nvSpPr>
        <p:spPr>
          <a:xfrm>
            <a:off x="3820886" y="5712023"/>
            <a:ext cx="2579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entury Gothic" pitchFamily="34" charset="0"/>
              </a:rPr>
              <a:t>Veterans Treatment Court</a:t>
            </a:r>
            <a:endParaRPr lang="en-US" sz="1400" dirty="0">
              <a:latin typeface="Century Gothic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6771" y="1077686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entury Gothic" panose="020B0502020202020204" pitchFamily="34" charset="0"/>
              </a:rPr>
              <a:t>The Superior Court has </a:t>
            </a:r>
            <a:r>
              <a:rPr lang="en-US" dirty="0" smtClean="0">
                <a:latin typeface="Century Gothic" panose="020B0502020202020204" pitchFamily="34" charset="0"/>
              </a:rPr>
              <a:t>general jurisdiction to hear the following: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77407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26029" y="152400"/>
            <a:ext cx="75438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latin typeface="Century Gothic" pitchFamily="34" charset="0"/>
              </a:rPr>
              <a:t>Criminal-</a:t>
            </a:r>
            <a:r>
              <a:rPr lang="en-US" dirty="0" smtClean="0">
                <a:latin typeface="Century Gothic" pitchFamily="34" charset="0"/>
              </a:rPr>
              <a:t> a case about one who has been convicted of a violation of the criminal laws</a:t>
            </a:r>
            <a:endParaRPr lang="en-US" dirty="0">
              <a:latin typeface="Century Gothic" pitchFamily="34" charset="0"/>
            </a:endParaRPr>
          </a:p>
          <a:p>
            <a:r>
              <a:rPr lang="en-US" dirty="0">
                <a:latin typeface="Century Gothic" pitchFamily="34" charset="0"/>
              </a:rPr>
              <a:t>	</a:t>
            </a:r>
            <a:r>
              <a:rPr lang="en-US" b="1" dirty="0" smtClean="0">
                <a:latin typeface="Century Gothic" pitchFamily="34" charset="0"/>
              </a:rPr>
              <a:t>Felony-</a:t>
            </a:r>
            <a:r>
              <a:rPr lang="en-US" dirty="0" smtClean="0">
                <a:latin typeface="Century Gothic" pitchFamily="34" charset="0"/>
              </a:rPr>
              <a:t> term to distinguish certain high crimes</a:t>
            </a:r>
          </a:p>
          <a:p>
            <a:r>
              <a:rPr lang="en-US" dirty="0">
                <a:latin typeface="Century Gothic" pitchFamily="34" charset="0"/>
              </a:rPr>
              <a:t>	</a:t>
            </a:r>
            <a:r>
              <a:rPr lang="en-US" b="1" dirty="0" smtClean="0">
                <a:latin typeface="Century Gothic" pitchFamily="34" charset="0"/>
              </a:rPr>
              <a:t>Misdemeanor- </a:t>
            </a:r>
            <a:r>
              <a:rPr lang="en-US" dirty="0" smtClean="0">
                <a:latin typeface="Century Gothic" pitchFamily="34" charset="0"/>
              </a:rPr>
              <a:t>a class of criminal offense less serious 	than felony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latin typeface="Century Gothic" pitchFamily="34" charset="0"/>
              </a:rPr>
              <a:t>Civil-</a:t>
            </a:r>
            <a:r>
              <a:rPr lang="en-US" dirty="0" smtClean="0">
                <a:latin typeface="Century Gothic" pitchFamily="34" charset="0"/>
              </a:rPr>
              <a:t> a case which pertains to suits outside of criminal practice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latin typeface="Century Gothic" pitchFamily="34" charset="0"/>
              </a:rPr>
              <a:t>Juvenile-</a:t>
            </a:r>
            <a:r>
              <a:rPr lang="en-US" dirty="0" smtClean="0">
                <a:latin typeface="Century Gothic" pitchFamily="34" charset="0"/>
              </a:rPr>
              <a:t> a case designed to treat youthful offenders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latin typeface="Century Gothic" pitchFamily="34" charset="0"/>
              </a:rPr>
              <a:t>Domestic-</a:t>
            </a:r>
            <a:r>
              <a:rPr lang="en-US" dirty="0" smtClean="0">
                <a:latin typeface="Century Gothic" pitchFamily="34" charset="0"/>
              </a:rPr>
              <a:t> a case involving a family or between marriage partners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latin typeface="Century Gothic" pitchFamily="34" charset="0"/>
              </a:rPr>
              <a:t>Probate- </a:t>
            </a:r>
            <a:r>
              <a:rPr lang="en-US" dirty="0" smtClean="0">
                <a:latin typeface="Century Gothic" pitchFamily="34" charset="0"/>
              </a:rPr>
              <a:t>a case which pertains to the settlement of a decedent’s estate</a:t>
            </a:r>
            <a:endParaRPr lang="en-US" b="1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latin typeface="Century Gothic" pitchFamily="34" charset="0"/>
              </a:rPr>
              <a:t>Child Support- </a:t>
            </a:r>
            <a:r>
              <a:rPr lang="en-US" dirty="0" smtClean="0">
                <a:latin typeface="Century Gothic" pitchFamily="34" charset="0"/>
              </a:rPr>
              <a:t>also known as alimony is a case which relates to separate maintenance payments paid by one spouse to another</a:t>
            </a:r>
            <a:endParaRPr lang="en-US" b="1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latin typeface="Century Gothic" pitchFamily="34" charset="0"/>
              </a:rPr>
              <a:t>Special Proceeding- </a:t>
            </a:r>
            <a:r>
              <a:rPr lang="en-US" dirty="0" smtClean="0">
                <a:latin typeface="Century Gothic" pitchFamily="34" charset="0"/>
              </a:rPr>
              <a:t>a case prosecuted by one party against another for the declaration, enforcement or protection of right</a:t>
            </a:r>
            <a:endParaRPr lang="en-US" b="1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latin typeface="Century Gothic" pitchFamily="34" charset="0"/>
              </a:rPr>
              <a:t>Small Claims Court- </a:t>
            </a:r>
            <a:r>
              <a:rPr lang="en-US" dirty="0" smtClean="0">
                <a:latin typeface="Century Gothic" pitchFamily="34" charset="0"/>
              </a:rPr>
              <a:t>special court where disputes are resolved quickly and inexpensively</a:t>
            </a:r>
            <a:endParaRPr lang="en-US" b="1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b="1" dirty="0" smtClean="0">
                <a:latin typeface="Century Gothic" pitchFamily="34" charset="0"/>
              </a:rPr>
              <a:t>Traffic Court- </a:t>
            </a:r>
            <a:r>
              <a:rPr lang="en-US" dirty="0" smtClean="0">
                <a:latin typeface="Century Gothic" pitchFamily="34" charset="0"/>
              </a:rPr>
              <a:t>a court in which a judicial hearing officer determines both the issues of fact and the law in a case</a:t>
            </a:r>
            <a:endParaRPr lang="en-US" b="1" dirty="0" smtClean="0">
              <a:latin typeface="Century Gothic" pitchFamily="34" charset="0"/>
            </a:endParaRPr>
          </a:p>
          <a:p>
            <a:endParaRPr lang="en-US" sz="2200" dirty="0" smtClean="0">
              <a:latin typeface="Century Gothic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1639754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borja\Desktop\treatment.jpg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7543799" cy="4908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Superior Court of Guam</a:t>
            </a:r>
          </a:p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Therapeutic Courts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752600"/>
            <a:ext cx="7543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entury Gothic" pitchFamily="34" charset="0"/>
              </a:rPr>
              <a:t>What </a:t>
            </a:r>
            <a:r>
              <a:rPr lang="en-US" sz="2800" dirty="0" smtClean="0">
                <a:latin typeface="Century Gothic" pitchFamily="34" charset="0"/>
              </a:rPr>
              <a:t>are </a:t>
            </a:r>
            <a:r>
              <a:rPr lang="en-US" sz="2800" b="1" dirty="0" smtClean="0">
                <a:latin typeface="Century Gothic" pitchFamily="34" charset="0"/>
              </a:rPr>
              <a:t>Therapeutic Courts</a:t>
            </a:r>
            <a:r>
              <a:rPr lang="en-US" sz="2800" dirty="0" smtClean="0">
                <a:latin typeface="Century Gothic" pitchFamily="34" charset="0"/>
              </a:rPr>
              <a:t>?</a:t>
            </a:r>
          </a:p>
          <a:p>
            <a:r>
              <a:rPr lang="en-US" sz="2800" dirty="0">
                <a:latin typeface="Century Gothic" pitchFamily="34" charset="0"/>
              </a:rPr>
              <a:t>	</a:t>
            </a:r>
            <a:r>
              <a:rPr lang="en-US" sz="2000" dirty="0" smtClean="0">
                <a:latin typeface="Century Gothic" pitchFamily="34" charset="0"/>
              </a:rPr>
              <a:t>Therapeutic </a:t>
            </a:r>
            <a:r>
              <a:rPr lang="en-US" sz="2000" dirty="0" smtClean="0">
                <a:latin typeface="Century Gothic" pitchFamily="34" charset="0"/>
              </a:rPr>
              <a:t>Courts address the underlying issues and causes of criminal behavior using a non-traditional method which includes a </a:t>
            </a:r>
            <a:r>
              <a:rPr lang="en-US" sz="2000" dirty="0" smtClean="0">
                <a:latin typeface="Century Gothic" pitchFamily="34" charset="0"/>
              </a:rPr>
              <a:t>multi-disciplinary approach combining treatment, increased supervision, and sanctions and incentives.</a:t>
            </a:r>
            <a:endParaRPr lang="en-US" sz="2000" dirty="0" smtClean="0">
              <a:latin typeface="Century Gothic" pitchFamily="34" charset="0"/>
            </a:endParaRPr>
          </a:p>
          <a:p>
            <a:endParaRPr lang="en-US" sz="2800" dirty="0">
              <a:latin typeface="Century Gothic" pitchFamily="34" charset="0"/>
            </a:endParaRPr>
          </a:p>
          <a:p>
            <a:r>
              <a:rPr lang="en-US" sz="2400" dirty="0" smtClean="0">
                <a:latin typeface="Century Gothic" pitchFamily="34" charset="0"/>
              </a:rPr>
              <a:t>Multi-disciplinary Approach: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Treatment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Frequent Status Hearing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Counseling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Graduated Sanctions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Incentives</a:t>
            </a:r>
            <a:endParaRPr lang="en-US" sz="2400" dirty="0" smtClean="0">
              <a:latin typeface="Century Gothic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83282967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ADULT DRUG COURT (ADC)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752600"/>
            <a:ext cx="426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The </a:t>
            </a:r>
            <a:r>
              <a:rPr lang="en-US" sz="2400" b="1" dirty="0" smtClean="0">
                <a:latin typeface="Century Gothic" pitchFamily="34" charset="0"/>
              </a:rPr>
              <a:t>ADC</a:t>
            </a:r>
            <a:r>
              <a:rPr lang="en-US" sz="2400" dirty="0" smtClean="0">
                <a:latin typeface="Century Gothic" pitchFamily="34" charset="0"/>
              </a:rPr>
              <a:t> involves cases where adult defendants are charged with a drug offense.</a:t>
            </a:r>
          </a:p>
          <a:p>
            <a:endParaRPr lang="en-US" sz="24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The goal of the </a:t>
            </a:r>
            <a:r>
              <a:rPr lang="en-US" sz="2400" b="1" dirty="0" smtClean="0">
                <a:latin typeface="Century Gothic" pitchFamily="34" charset="0"/>
              </a:rPr>
              <a:t>ADC</a:t>
            </a:r>
            <a:r>
              <a:rPr lang="en-US" sz="2400" dirty="0" smtClean="0">
                <a:latin typeface="Century Gothic" pitchFamily="34" charset="0"/>
              </a:rPr>
              <a:t> is to provide participants intensive treatment and counseling services to address substance abuse addiction.</a:t>
            </a:r>
          </a:p>
          <a:p>
            <a:endParaRPr lang="en-US" sz="2800" dirty="0" smtClean="0">
              <a:latin typeface="Century Gothic" pitchFamily="34" charset="0"/>
            </a:endParaRPr>
          </a:p>
          <a:p>
            <a:r>
              <a:rPr lang="en-US" sz="2800" dirty="0">
                <a:latin typeface="Century Gothic" pitchFamily="34" charset="0"/>
              </a:rPr>
              <a:t>	</a:t>
            </a:r>
            <a:endParaRPr lang="en-US" sz="2800" dirty="0" smtClean="0">
              <a:latin typeface="Century Gothic" pitchFamily="34" charset="0"/>
            </a:endParaRPr>
          </a:p>
        </p:txBody>
      </p:sp>
      <p:pic>
        <p:nvPicPr>
          <p:cNvPr id="1026" name="Picture 2" descr="C:\Users\toshiba1\Desktop\ADC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295399"/>
            <a:ext cx="3209925" cy="48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57259812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4572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JUVENILE DRUG COURT (JDC)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6029" y="1981200"/>
            <a:ext cx="75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The </a:t>
            </a:r>
            <a:r>
              <a:rPr lang="en-US" sz="2400" b="1" dirty="0" smtClean="0">
                <a:latin typeface="Century Gothic" pitchFamily="34" charset="0"/>
              </a:rPr>
              <a:t>JDC</a:t>
            </a:r>
            <a:r>
              <a:rPr lang="en-US" sz="2400" dirty="0" smtClean="0">
                <a:latin typeface="Century Gothic" pitchFamily="34" charset="0"/>
              </a:rPr>
              <a:t> involves juvenile cases with a drug or alcohol offense.</a:t>
            </a:r>
          </a:p>
          <a:p>
            <a:endParaRPr lang="en-US" sz="2400" dirty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The goal of the </a:t>
            </a:r>
            <a:r>
              <a:rPr lang="en-US" sz="2400" b="1" dirty="0" smtClean="0">
                <a:latin typeface="Century Gothic" pitchFamily="34" charset="0"/>
              </a:rPr>
              <a:t>JDC</a:t>
            </a:r>
            <a:r>
              <a:rPr lang="en-US" sz="2400" dirty="0" smtClean="0">
                <a:latin typeface="Century Gothic" pitchFamily="34" charset="0"/>
              </a:rPr>
              <a:t> is to provide participants drug treatment services, frequent hearings, random testing, group counseling sessions, life skills workshop, and recreational therapy sessions.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0258175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toshiba1\Desktop\fvc.jp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874931"/>
            <a:ext cx="7010400" cy="3316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FAMILY VIOENCE COURT (FVC)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3461657"/>
            <a:ext cx="7543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The </a:t>
            </a:r>
            <a:r>
              <a:rPr lang="en-US" sz="2400" b="1" dirty="0" smtClean="0">
                <a:latin typeface="Century Gothic" pitchFamily="34" charset="0"/>
              </a:rPr>
              <a:t>FVC</a:t>
            </a:r>
            <a:r>
              <a:rPr lang="en-US" sz="2400" dirty="0" smtClean="0">
                <a:latin typeface="Century Gothic" pitchFamily="34" charset="0"/>
              </a:rPr>
              <a:t> is an integrated domestic court that allows a family to have all civil and criminal cases from the same incident heard by the same judge who addresses legal issues that arise within families.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Century Gothic" pitchFamily="34" charset="0"/>
              </a:rPr>
              <a:t>The goal of the </a:t>
            </a:r>
            <a:r>
              <a:rPr lang="en-US" sz="2400" b="1" dirty="0" smtClean="0">
                <a:latin typeface="Century Gothic" pitchFamily="34" charset="0"/>
              </a:rPr>
              <a:t>FVC</a:t>
            </a:r>
            <a:r>
              <a:rPr lang="en-US" sz="2400" dirty="0" smtClean="0">
                <a:latin typeface="Century Gothic" pitchFamily="34" charset="0"/>
              </a:rPr>
              <a:t> is to help improve caseload efficiency with the “One Judge, One Family” concept.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6949453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193518543"/>
              </p:ext>
            </p:extLst>
          </p:nvPr>
        </p:nvGraphicFramePr>
        <p:xfrm>
          <a:off x="1600200" y="1600200"/>
          <a:ext cx="7239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478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Learning Objectives</a:t>
            </a:r>
            <a:endParaRPr lang="en-US" sz="4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5948353"/>
      </p:ext>
    </p:extLst>
  </p:cSld>
  <p:clrMapOvr>
    <a:masterClrMapping/>
  </p:clrMapOvr>
  <p:transition advTm="28335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MENTAL HEALTH COURT (MHC)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371600"/>
            <a:ext cx="7543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The </a:t>
            </a:r>
            <a:r>
              <a:rPr lang="en-US" sz="2800" b="1" dirty="0" smtClean="0">
                <a:latin typeface="Century Gothic" pitchFamily="34" charset="0"/>
              </a:rPr>
              <a:t>MHC </a:t>
            </a:r>
            <a:r>
              <a:rPr lang="en-US" sz="2800" dirty="0" smtClean="0">
                <a:latin typeface="Century Gothic" pitchFamily="34" charset="0"/>
              </a:rPr>
              <a:t>provide sustainable and adequate treatment for adult defendants who are mentally impaired or developmentally disabled</a:t>
            </a:r>
            <a:r>
              <a:rPr lang="en-US" sz="2800" dirty="0" smtClean="0">
                <a:latin typeface="Century Gothic" pitchFamily="34" charset="0"/>
              </a:rPr>
              <a:t>.</a:t>
            </a:r>
          </a:p>
          <a:p>
            <a:endParaRPr lang="en-US" sz="28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The goal of the </a:t>
            </a:r>
            <a:r>
              <a:rPr lang="en-US" sz="2800" b="1" dirty="0" smtClean="0">
                <a:latin typeface="Century Gothic" pitchFamily="34" charset="0"/>
              </a:rPr>
              <a:t>MHC</a:t>
            </a:r>
            <a:r>
              <a:rPr lang="en-US" sz="2800" dirty="0" smtClean="0">
                <a:latin typeface="Century Gothic" pitchFamily="34" charset="0"/>
              </a:rPr>
              <a:t> is to provide a wraparound community-based treatment and services to defendants diagnosed with a mental illness brought before the court for alleged criminal behavior.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2416943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276600" y="51528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VETERANS TREATMENT (VTC)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6343" y="1371600"/>
            <a:ext cx="5562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The </a:t>
            </a:r>
            <a:r>
              <a:rPr lang="en-US" sz="2800" b="1" dirty="0" smtClean="0">
                <a:latin typeface="Century Gothic" pitchFamily="34" charset="0"/>
              </a:rPr>
              <a:t>VTC</a:t>
            </a:r>
            <a:r>
              <a:rPr lang="en-US" sz="2800" dirty="0" smtClean="0">
                <a:latin typeface="Century Gothic" pitchFamily="34" charset="0"/>
              </a:rPr>
              <a:t> is a voluntary program for veterans who are struggling with service related addiction, mental health issues and/or other co-occurring disorders.</a:t>
            </a:r>
          </a:p>
          <a:p>
            <a:endParaRPr lang="en-US" sz="28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The goal of the </a:t>
            </a:r>
            <a:r>
              <a:rPr lang="en-US" sz="2800" b="1" dirty="0" smtClean="0">
                <a:latin typeface="Century Gothic" pitchFamily="34" charset="0"/>
              </a:rPr>
              <a:t>VTC</a:t>
            </a:r>
            <a:r>
              <a:rPr lang="en-US" sz="2800" dirty="0" smtClean="0">
                <a:latin typeface="Century Gothic" pitchFamily="34" charset="0"/>
              </a:rPr>
              <a:t> is to intersect justice-involved veterans and divert into treatment, judicial monitoring, and supervision.</a:t>
            </a:r>
          </a:p>
        </p:txBody>
      </p:sp>
      <p:pic>
        <p:nvPicPr>
          <p:cNvPr id="1026" name="Picture 2" descr="C:\Users\eborja\Desktop\Pic for VTC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399" y="0"/>
            <a:ext cx="19812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03164103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DRIVING WHILE INTOXICATED (</a:t>
            </a:r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DWI</a:t>
            </a:r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2209800"/>
            <a:ext cx="7543800" cy="310854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Century Gothic" pitchFamily="34" charset="0"/>
              </a:rPr>
              <a:t>The </a:t>
            </a:r>
            <a:r>
              <a:rPr lang="en-US" sz="2800" b="1" dirty="0" smtClean="0">
                <a:latin typeface="Century Gothic" pitchFamily="34" charset="0"/>
              </a:rPr>
              <a:t>DWI</a:t>
            </a:r>
            <a:r>
              <a:rPr lang="en-US" sz="2800" b="1" dirty="0" smtClean="0">
                <a:latin typeface="Century Gothic" pitchFamily="34" charset="0"/>
              </a:rPr>
              <a:t> </a:t>
            </a:r>
            <a:r>
              <a:rPr lang="en-US" sz="2800" dirty="0" smtClean="0">
                <a:latin typeface="Century Gothic" pitchFamily="34" charset="0"/>
              </a:rPr>
              <a:t>addresses cases involving Driving While Intoxicated and Driving Under the Influence offenses.</a:t>
            </a:r>
          </a:p>
          <a:p>
            <a:endParaRPr lang="en-US" sz="2800" dirty="0" smtClean="0">
              <a:latin typeface="Century Gothic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>
                <a:latin typeface="Century Gothic" pitchFamily="34" charset="0"/>
              </a:rPr>
              <a:t>T</a:t>
            </a:r>
            <a:r>
              <a:rPr lang="en-US" sz="2800" dirty="0" smtClean="0">
                <a:latin typeface="Century Gothic" pitchFamily="34" charset="0"/>
              </a:rPr>
              <a:t>he </a:t>
            </a:r>
            <a:r>
              <a:rPr lang="en-US" sz="2800" b="1" dirty="0" smtClean="0">
                <a:latin typeface="Century Gothic" pitchFamily="34" charset="0"/>
              </a:rPr>
              <a:t>DWI </a:t>
            </a:r>
            <a:r>
              <a:rPr lang="en-US" sz="2800" dirty="0" smtClean="0">
                <a:latin typeface="Century Gothic" pitchFamily="34" charset="0"/>
              </a:rPr>
              <a:t>docket requires frequent court hearings and counseling sessions as well as random breath and urinalysis testing.</a:t>
            </a:r>
            <a:endParaRPr lang="en-US" sz="2800" dirty="0" smtClean="0">
              <a:latin typeface="Century Gothic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2845938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28600"/>
            <a:ext cx="3124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Court Maze Challenge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7171" y="907588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itchFamily="34" charset="0"/>
              </a:rPr>
              <a:t>Directions:  </a:t>
            </a:r>
            <a:r>
              <a:rPr lang="en-US" sz="2000" dirty="0" smtClean="0">
                <a:latin typeface="Century Gothic" pitchFamily="34" charset="0"/>
              </a:rPr>
              <a:t>Help the Treatment Court find its Goal.</a:t>
            </a:r>
            <a:endParaRPr lang="en-US" sz="2000" b="1" dirty="0">
              <a:latin typeface="Century Gothic" pitchFamily="34" charset="0"/>
            </a:endParaRPr>
          </a:p>
          <a:p>
            <a:endParaRPr lang="en-US" sz="2000" dirty="0"/>
          </a:p>
        </p:txBody>
      </p:sp>
      <p:pic>
        <p:nvPicPr>
          <p:cNvPr id="1026" name="Picture 2" descr="C:\Users\toshiba1\Desktop\Maze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25016"/>
            <a:ext cx="7162800" cy="3532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209800" y="5457826"/>
            <a:ext cx="1828800" cy="120032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itchFamily="34" charset="0"/>
              </a:rPr>
              <a:t>provide </a:t>
            </a:r>
            <a:r>
              <a:rPr lang="en-US" sz="1200" dirty="0" smtClean="0">
                <a:latin typeface="Century Gothic" pitchFamily="34" charset="0"/>
              </a:rPr>
              <a:t>intensive </a:t>
            </a:r>
            <a:r>
              <a:rPr lang="en-US" sz="1200" dirty="0">
                <a:latin typeface="Century Gothic" pitchFamily="34" charset="0"/>
              </a:rPr>
              <a:t>treatment and counseling services to address substance abuse </a:t>
            </a:r>
            <a:r>
              <a:rPr lang="en-US" sz="1200" dirty="0" smtClean="0">
                <a:latin typeface="Century Gothic" pitchFamily="34" charset="0"/>
              </a:rPr>
              <a:t>addiction</a:t>
            </a:r>
            <a:endParaRPr lang="en-US" sz="1200" dirty="0">
              <a:latin typeface="Century Gothic" pitchFamily="34" charset="0"/>
            </a:endParaRPr>
          </a:p>
          <a:p>
            <a:endParaRPr lang="en-US" sz="1200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0" y="1679556"/>
            <a:ext cx="762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entury Gothic" pitchFamily="34" charset="0"/>
              </a:rPr>
              <a:t>ADC</a:t>
            </a:r>
            <a:endParaRPr lang="en-US" sz="1400" b="1" dirty="0">
              <a:latin typeface="Century Gothic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5463884"/>
            <a:ext cx="1600200" cy="135421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itchFamily="34" charset="0"/>
              </a:rPr>
              <a:t>provide </a:t>
            </a:r>
            <a:r>
              <a:rPr lang="en-US" sz="1200" dirty="0" smtClean="0">
                <a:latin typeface="Century Gothic" pitchFamily="34" charset="0"/>
              </a:rPr>
              <a:t> </a:t>
            </a:r>
            <a:r>
              <a:rPr lang="en-US" sz="1200" dirty="0">
                <a:latin typeface="Century Gothic" pitchFamily="34" charset="0"/>
              </a:rPr>
              <a:t>adequate treatment for adult </a:t>
            </a:r>
            <a:r>
              <a:rPr lang="en-US" sz="1200" dirty="0" smtClean="0">
                <a:latin typeface="Century Gothic" pitchFamily="34" charset="0"/>
              </a:rPr>
              <a:t>who </a:t>
            </a:r>
            <a:r>
              <a:rPr lang="en-US" sz="1200" dirty="0">
                <a:latin typeface="Century Gothic" pitchFamily="34" charset="0"/>
              </a:rPr>
              <a:t>are mentally impaired or developmentally </a:t>
            </a:r>
            <a:r>
              <a:rPr lang="en-US" sz="1200" dirty="0" smtClean="0">
                <a:latin typeface="Century Gothic" pitchFamily="34" charset="0"/>
              </a:rPr>
              <a:t>disabled</a:t>
            </a:r>
            <a:endParaRPr lang="en-US" sz="1200" dirty="0">
              <a:latin typeface="Century Gothic" pitchFamily="34" charset="0"/>
            </a:endParaRPr>
          </a:p>
          <a:p>
            <a:endParaRPr lang="en-US" sz="1000" dirty="0">
              <a:latin typeface="Century Gothic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1679556"/>
            <a:ext cx="762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entury Gothic" pitchFamily="34" charset="0"/>
              </a:rPr>
              <a:t>MHC</a:t>
            </a:r>
            <a:endParaRPr lang="en-US" sz="1400" b="1" dirty="0">
              <a:latin typeface="Century Gothic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48400" y="1679556"/>
            <a:ext cx="762000" cy="30777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latin typeface="Century Gothic" pitchFamily="34" charset="0"/>
              </a:rPr>
              <a:t>JDC</a:t>
            </a:r>
            <a:endParaRPr lang="en-US" sz="1400" b="1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72400" y="5457826"/>
            <a:ext cx="990600" cy="1354217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entury Gothic" pitchFamily="34" charset="0"/>
              </a:rPr>
              <a:t>involves juvenile cases with a drug or alcohol </a:t>
            </a:r>
            <a:r>
              <a:rPr lang="en-US" sz="1200" dirty="0" smtClean="0">
                <a:latin typeface="Century Gothic" pitchFamily="34" charset="0"/>
              </a:rPr>
              <a:t>offense</a:t>
            </a:r>
            <a:endParaRPr lang="en-US" sz="1200" dirty="0">
              <a:latin typeface="Century Gothic" pitchFamily="34" charset="0"/>
            </a:endParaRPr>
          </a:p>
          <a:p>
            <a:endParaRPr lang="en-US" sz="1000" dirty="0">
              <a:latin typeface="Century Gothic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9363438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28600"/>
            <a:ext cx="3124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68069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Court Mind Test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80457" y="1143000"/>
            <a:ext cx="7391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itchFamily="34" charset="0"/>
              </a:rPr>
              <a:t>Directions:  </a:t>
            </a:r>
            <a:r>
              <a:rPr lang="en-US" sz="2000" dirty="0" smtClean="0">
                <a:latin typeface="Century Gothic" pitchFamily="34" charset="0"/>
              </a:rPr>
              <a:t>List the Therapeutic </a:t>
            </a:r>
            <a:r>
              <a:rPr lang="en-US" sz="2000" dirty="0" smtClean="0">
                <a:latin typeface="Century Gothic" pitchFamily="34" charset="0"/>
              </a:rPr>
              <a:t>Courts, its Multi-disciplinary Approach, and the types of cases heard at the Superior Court of Guam.</a:t>
            </a:r>
            <a:endParaRPr lang="en-US" sz="2000" dirty="0">
              <a:latin typeface="Century Gothic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692396"/>
              </p:ext>
            </p:extLst>
          </p:nvPr>
        </p:nvGraphicFramePr>
        <p:xfrm>
          <a:off x="1524000" y="2286000"/>
          <a:ext cx="7391400" cy="425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entury Gothic" panose="020B0502020202020204" pitchFamily="34" charset="0"/>
                        </a:rPr>
                        <a:t>Therapeutic Courts</a:t>
                      </a:r>
                      <a:endParaRPr lang="en-US" sz="2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entury Gothic" panose="020B0502020202020204" pitchFamily="34" charset="0"/>
                        </a:rPr>
                        <a:t>Multi-disciplinary</a:t>
                      </a:r>
                      <a:r>
                        <a:rPr lang="en-US" sz="2000" baseline="0" dirty="0" smtClean="0">
                          <a:latin typeface="Century Gothic" panose="020B0502020202020204" pitchFamily="34" charset="0"/>
                        </a:rPr>
                        <a:t> Approach</a:t>
                      </a:r>
                      <a:endParaRPr lang="en-US" sz="2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 panose="020B0502020202020204" pitchFamily="34" charset="0"/>
                        </a:rPr>
                        <a:t>Type of </a:t>
                      </a:r>
                      <a:r>
                        <a:rPr lang="en-US" sz="2000" baseline="0" dirty="0" smtClean="0">
                          <a:latin typeface="Century Gothic" panose="020B0502020202020204" pitchFamily="34" charset="0"/>
                        </a:rPr>
                        <a:t>Cases</a:t>
                      </a:r>
                      <a:endParaRPr lang="en-US" sz="20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n-US" sz="2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6824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1.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6824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2.</a:t>
                      </a:r>
                    </a:p>
                    <a:p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6824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3.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6824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4.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  <a:tr h="668247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entury Gothic" panose="020B0502020202020204" pitchFamily="34" charset="0"/>
                        </a:rPr>
                        <a:t>5.</a:t>
                      </a:r>
                      <a:endParaRPr lang="en-US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277068872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286000" y="2286000"/>
            <a:ext cx="6096000" cy="215443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rgbClr val="00206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Century Gothic" pitchFamily="34" charset="0"/>
              </a:rPr>
              <a:t>LESSON 2.2</a:t>
            </a:r>
            <a:endParaRPr lang="en-US" sz="8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2667000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41653093"/>
      </p:ext>
    </p:extLst>
  </p:cSld>
  <p:clrMapOvr>
    <a:masterClrMapping/>
  </p:clrMapOvr>
  <p:transition advTm="270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892327848"/>
              </p:ext>
            </p:extLst>
          </p:nvPr>
        </p:nvGraphicFramePr>
        <p:xfrm>
          <a:off x="1600200" y="1600200"/>
          <a:ext cx="7239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447800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Learning Objectives</a:t>
            </a:r>
            <a:endParaRPr lang="en-US" sz="40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4837684"/>
      </p:ext>
    </p:extLst>
  </p:cSld>
  <p:clrMapOvr>
    <a:masterClrMapping/>
  </p:clrMapOvr>
  <p:transition advTm="28335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1567542" y="1874728"/>
            <a:ext cx="7239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Functions of Each Division</a:t>
            </a: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38400" y="2667000"/>
            <a:ext cx="6096000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9900805"/>
      </p:ext>
    </p:extLst>
  </p:cSld>
  <p:clrMapOvr>
    <a:masterClrMapping/>
  </p:clrMapOvr>
  <p:transition advTm="2702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36914" y="335845"/>
            <a:ext cx="75438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entury Gothic" panose="020B0502020202020204" pitchFamily="34" charset="0"/>
              </a:rPr>
              <a:t>Courts &amp; Ministerial Division (C&amp;M</a:t>
            </a:r>
            <a:r>
              <a:rPr lang="en-US" sz="3200" b="1" dirty="0" smtClean="0">
                <a:latin typeface="Century Gothic" panose="020B0502020202020204" pitchFamily="34" charset="0"/>
              </a:rPr>
              <a:t>)</a:t>
            </a:r>
            <a:endParaRPr lang="en-US" sz="3200" b="1" dirty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Serves as the nerve center of the Superior Court of Guam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Manages and processes all case filings under the jurisdiction of the Superior Court of Guam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Maintains the custody and control of all court records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Assembles juries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Provides court transcription services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Prepares court clearances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Prepares traffic clearances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Process traffic </a:t>
            </a:r>
            <a:r>
              <a:rPr lang="en-US" sz="2000" dirty="0" smtClean="0">
                <a:latin typeface="Century Gothic" panose="020B0502020202020204" pitchFamily="34" charset="0"/>
              </a:rPr>
              <a:t>citations</a:t>
            </a:r>
            <a:endParaRPr lang="en-US" sz="2000" b="1" dirty="0" smtClean="0">
              <a:latin typeface="Century Gothic" panose="020B0502020202020204" pitchFamily="34" charset="0"/>
            </a:endParaRPr>
          </a:p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r>
              <a:rPr lang="en-US" sz="2400" b="1" dirty="0" smtClean="0">
                <a:latin typeface="Century Gothic" panose="020B0502020202020204" pitchFamily="34" charset="0"/>
              </a:rPr>
              <a:t>Jury Unit</a:t>
            </a:r>
            <a:endParaRPr lang="en-U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Oversees </a:t>
            </a:r>
            <a:r>
              <a:rPr lang="en-US" sz="2000" dirty="0">
                <a:latin typeface="Century Gothic" panose="020B0502020202020204" pitchFamily="34" charset="0"/>
              </a:rPr>
              <a:t>the jury </a:t>
            </a:r>
            <a:r>
              <a:rPr lang="en-US" sz="2000" dirty="0" smtClean="0">
                <a:latin typeface="Century Gothic" panose="020B0502020202020204" pitchFamily="34" charset="0"/>
              </a:rPr>
              <a:t>process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Responsible </a:t>
            </a:r>
            <a:r>
              <a:rPr lang="en-US" sz="2000" dirty="0">
                <a:latin typeface="Century Gothic" panose="020B0502020202020204" pitchFamily="34" charset="0"/>
              </a:rPr>
              <a:t>for ensuring the availability of grand jurors and trial jurors for matters in the Superior </a:t>
            </a:r>
            <a:r>
              <a:rPr lang="en-US" sz="2000" dirty="0" smtClean="0">
                <a:latin typeface="Century Gothic" panose="020B0502020202020204" pitchFamily="34" charset="0"/>
              </a:rPr>
              <a:t>Court of Guam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Conducts orientations for summoned jurors in order to provide jurors the necessary information for jury service</a:t>
            </a:r>
          </a:p>
          <a:p>
            <a:endParaRPr lang="en-US" dirty="0">
              <a:latin typeface="Century Gothic" panose="020B0502020202020204" pitchFamily="34" charset="0"/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7088408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1447800"/>
            <a:ext cx="75438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r>
              <a:rPr lang="en-US" sz="2400" b="1" dirty="0" smtClean="0">
                <a:latin typeface="Century Gothic" panose="020B0502020202020204" pitchFamily="34" charset="0"/>
              </a:rPr>
              <a:t>Court </a:t>
            </a:r>
            <a:r>
              <a:rPr lang="en-US" sz="2400" b="1" dirty="0" smtClean="0">
                <a:latin typeface="Century Gothic" panose="020B0502020202020204" pitchFamily="34" charset="0"/>
              </a:rPr>
              <a:t>Programs </a:t>
            </a:r>
            <a:r>
              <a:rPr lang="en-US" sz="2400" b="1" dirty="0" smtClean="0">
                <a:latin typeface="Century Gothic" panose="020B0502020202020204" pitchFamily="34" charset="0"/>
              </a:rPr>
              <a:t>Office</a:t>
            </a:r>
          </a:p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Obtains federal grants to fund Judiciary programs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Monitors compliance with grant requirements to ensure continuity of federal funding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200" dirty="0" smtClean="0">
              <a:latin typeface="Century Gothic" panose="020B0502020202020204" pitchFamily="34" charset="0"/>
            </a:endParaRPr>
          </a:p>
          <a:p>
            <a:r>
              <a:rPr lang="en-US" sz="2400" b="1" dirty="0" smtClean="0">
                <a:latin typeface="Century Gothic" panose="020B0502020202020204" pitchFamily="34" charset="0"/>
              </a:rPr>
              <a:t>Human Resources Office (HR</a:t>
            </a:r>
            <a:r>
              <a:rPr lang="en-US" sz="2400" b="1" dirty="0" smtClean="0">
                <a:latin typeface="Century Gothic" panose="020B0502020202020204" pitchFamily="34" charset="0"/>
              </a:rPr>
              <a:t>)</a:t>
            </a:r>
          </a:p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Manages and administers all human resource related functions for the Judiciary of Guam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Century Gothic" panose="020B0502020202020204" pitchFamily="34" charset="0"/>
              </a:rPr>
              <a:t>Ensures compliance and conformance with federal and local employment-related statutes, administrative employee management policies, and personnel rules and regulations adopted by the Judicial </a:t>
            </a:r>
            <a:r>
              <a:rPr lang="en-US" sz="2000" dirty="0" smtClean="0">
                <a:latin typeface="Century Gothic" panose="020B0502020202020204" pitchFamily="34" charset="0"/>
              </a:rPr>
              <a:t>Council</a:t>
            </a:r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0" y="228600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Century Gothic" pitchFamily="34" charset="0"/>
              </a:rPr>
              <a:t>Court Administrative Services Division</a:t>
            </a:r>
            <a:endParaRPr lang="en-US" sz="3200" b="1" dirty="0">
              <a:latin typeface="Century Gothic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8813313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Roles of Supreme Court of Guam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1066800"/>
            <a:ext cx="73914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entury Gothic" pitchFamily="34" charset="0"/>
              </a:rPr>
              <a:t>Has jurisdiction to hear appeals over any cause decided by the Superior Court of Guam or other courts created by Guam law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entury Gothic" pitchFamily="34" charset="0"/>
              </a:rPr>
              <a:t>Has supervisory jurisdiction over the Superior Court of Guam and all other courts created by Guam law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entury Gothic" pitchFamily="34" charset="0"/>
              </a:rPr>
              <a:t>Has original jurisdiction over proceedings necessary to protect its appellate jurisdiction and supervisory authority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Century Gothic" pitchFamily="34" charset="0"/>
              </a:rPr>
              <a:t>Has authority to make rules governing the practice and procedure in the courts of Guam</a:t>
            </a:r>
          </a:p>
        </p:txBody>
      </p:sp>
      <p:pic>
        <p:nvPicPr>
          <p:cNvPr id="1026" name="Picture 2" descr="C:\Users\eborja\Desktop\appellate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95" b="22817"/>
          <a:stretch/>
        </p:blipFill>
        <p:spPr bwMode="auto">
          <a:xfrm>
            <a:off x="5334001" y="5867400"/>
            <a:ext cx="3810000" cy="93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363036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533400"/>
            <a:ext cx="75438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 panose="020B0502020202020204" pitchFamily="34" charset="0"/>
              </a:rPr>
              <a:t>Financial Management Division (FMD)</a:t>
            </a:r>
          </a:p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latin typeface="Century Gothic" panose="020B0502020202020204" pitchFamily="34" charset="0"/>
              </a:rPr>
              <a:t>Effectively manages the Judiciary of Guam’s financial resources and obligations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latin typeface="Century Gothic" panose="020B0502020202020204" pitchFamily="34" charset="0"/>
              </a:rPr>
              <a:t>Conducts internal audits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latin typeface="Century Gothic" panose="020B0502020202020204" pitchFamily="34" charset="0"/>
              </a:rPr>
              <a:t>Prepares financial reports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latin typeface="Century Gothic" panose="020B0502020202020204" pitchFamily="34" charset="0"/>
              </a:rPr>
              <a:t>Responsible for various funds under the Judiciary of Guam’s purview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latin typeface="Century Gothic" panose="020B0502020202020204" pitchFamily="34" charset="0"/>
              </a:rPr>
              <a:t>Spearheads the preparation of the Judiciary of Guam’s annual budget</a:t>
            </a:r>
          </a:p>
          <a:p>
            <a:endParaRPr lang="en-US" sz="2200" dirty="0">
              <a:latin typeface="Century Gothic" panose="020B0502020202020204" pitchFamily="34" charset="0"/>
            </a:endParaRPr>
          </a:p>
          <a:p>
            <a:r>
              <a:rPr lang="en-US" sz="2400" b="1" dirty="0" smtClean="0">
                <a:latin typeface="Century Gothic" panose="020B0502020202020204" pitchFamily="34" charset="0"/>
              </a:rPr>
              <a:t>Management Information Systems (MIS)</a:t>
            </a:r>
          </a:p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latin typeface="Century Gothic" panose="020B0502020202020204" pitchFamily="34" charset="0"/>
              </a:rPr>
              <a:t>Responsible for the Judiciary’s computer network and information system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200" dirty="0" smtClean="0">
                <a:latin typeface="Century Gothic" panose="020B0502020202020204" pitchFamily="34" charset="0"/>
              </a:rPr>
              <a:t>Hosts information services for local and federal law enforcement entities</a:t>
            </a:r>
            <a:endParaRPr lang="en-US" sz="2200" dirty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6791741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990600"/>
            <a:ext cx="7543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 panose="020B0502020202020204" pitchFamily="34" charset="0"/>
              </a:rPr>
              <a:t>Procurement and Facilities Management</a:t>
            </a:r>
          </a:p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Handles purchases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Contracts administration and maintenance of the Judicial building and grounds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Manages projects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Improves capital</a:t>
            </a:r>
          </a:p>
          <a:p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b="1" dirty="0" smtClean="0">
                <a:latin typeface="Century Gothic" panose="020B0502020202020204" pitchFamily="34" charset="0"/>
              </a:rPr>
              <a:t>Marshal Services Division (MSD)</a:t>
            </a:r>
          </a:p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Responsible for all aspects of court security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Responsible for service of court documents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Century Gothic" panose="020B0502020202020204" pitchFamily="34" charset="0"/>
              </a:rPr>
              <a:t>Transports prisoners</a:t>
            </a:r>
            <a:endParaRPr lang="en-US" sz="2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91365652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523999" y="609600"/>
            <a:ext cx="7434943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Century Gothic" panose="020B0502020202020204" pitchFamily="34" charset="0"/>
              </a:rPr>
              <a:t>Client Services and Family Counseling (CSFC)</a:t>
            </a:r>
          </a:p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Provides direct therapeutic, psychological evaluation and referral services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Provides professional consultation and technical assistance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Provides educational services to court involved individuals</a:t>
            </a:r>
          </a:p>
          <a:p>
            <a:endParaRPr lang="en-US" sz="1900" dirty="0">
              <a:latin typeface="Century Gothic" panose="020B0502020202020204" pitchFamily="34" charset="0"/>
            </a:endParaRPr>
          </a:p>
          <a:p>
            <a:r>
              <a:rPr lang="en-US" sz="2400" b="1" dirty="0" smtClean="0">
                <a:latin typeface="Century Gothic" panose="020B0502020202020204" pitchFamily="34" charset="0"/>
              </a:rPr>
              <a:t>Probation Services Division (PSD)</a:t>
            </a:r>
          </a:p>
          <a:p>
            <a:endParaRPr lang="en-US" sz="24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Assists in keeping the community safe and secure through enforcement and monitoring of court orders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Promotes and enhances a safe environment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Tracks and enforces the payment of fines, fees, court costs, restitution payments to victims and court ordered treatment services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Administers drug and alcohol testing and various programs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Provides community policing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900" dirty="0" smtClean="0">
                <a:latin typeface="Century Gothic" panose="020B0502020202020204" pitchFamily="34" charset="0"/>
              </a:rPr>
              <a:t>Performs community outreach</a:t>
            </a:r>
            <a:endParaRPr lang="en-US" sz="1900" dirty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52180136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752600" y="30480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Keywords</a:t>
            </a:r>
            <a:endParaRPr lang="en-US" sz="4400" b="1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1288197"/>
            <a:ext cx="7239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Century Gothic" panose="020B0502020202020204" pitchFamily="34" charset="0"/>
              </a:rPr>
              <a:t>Jury- </a:t>
            </a:r>
            <a:r>
              <a:rPr lang="en-US" sz="2200" dirty="0">
                <a:latin typeface="Century Gothic" panose="020B0502020202020204" pitchFamily="34" charset="0"/>
              </a:rPr>
              <a:t>a group of people summoned </a:t>
            </a:r>
            <a:r>
              <a:rPr lang="en-US" sz="2200" dirty="0" smtClean="0">
                <a:latin typeface="Century Gothic" panose="020B0502020202020204" pitchFamily="34" charset="0"/>
              </a:rPr>
              <a:t>and </a:t>
            </a:r>
            <a:r>
              <a:rPr lang="en-US" sz="2200" dirty="0">
                <a:latin typeface="Century Gothic" panose="020B0502020202020204" pitchFamily="34" charset="0"/>
              </a:rPr>
              <a:t>sworn to decide on the facts in issue at a trial</a:t>
            </a:r>
          </a:p>
          <a:p>
            <a:r>
              <a:rPr lang="en-US" sz="2200" b="1" dirty="0">
                <a:latin typeface="Century Gothic" panose="020B0502020202020204" pitchFamily="34" charset="0"/>
              </a:rPr>
              <a:t>Juror- </a:t>
            </a:r>
            <a:r>
              <a:rPr lang="en-US" sz="2200" dirty="0">
                <a:latin typeface="Century Gothic" panose="020B0502020202020204" pitchFamily="34" charset="0"/>
              </a:rPr>
              <a:t> a person sworn as member of a jury</a:t>
            </a:r>
          </a:p>
          <a:p>
            <a:r>
              <a:rPr lang="en-US" sz="2200" b="1" dirty="0">
                <a:latin typeface="Century Gothic" panose="020B0502020202020204" pitchFamily="34" charset="0"/>
              </a:rPr>
              <a:t>Grand </a:t>
            </a:r>
            <a:r>
              <a:rPr lang="en-US" sz="2200" b="1" dirty="0" smtClean="0">
                <a:latin typeface="Century Gothic" panose="020B0502020202020204" pitchFamily="34" charset="0"/>
              </a:rPr>
              <a:t>Jurors- </a:t>
            </a:r>
            <a:r>
              <a:rPr lang="en-US" sz="2200" dirty="0">
                <a:latin typeface="Century Gothic" panose="020B0502020202020204" pitchFamily="34" charset="0"/>
              </a:rPr>
              <a:t>a body of people drawn, selected, and summoned according to law</a:t>
            </a:r>
          </a:p>
          <a:p>
            <a:r>
              <a:rPr lang="en-US" sz="2200" b="1" dirty="0">
                <a:latin typeface="Century Gothic" panose="020B0502020202020204" pitchFamily="34" charset="0"/>
              </a:rPr>
              <a:t>Transcript- </a:t>
            </a:r>
            <a:r>
              <a:rPr lang="en-US" sz="2200" dirty="0">
                <a:latin typeface="Century Gothic" panose="020B0502020202020204" pitchFamily="34" charset="0"/>
              </a:rPr>
              <a:t>an official and certified copy of what transpired in court</a:t>
            </a:r>
          </a:p>
          <a:p>
            <a:r>
              <a:rPr lang="en-US" sz="2200" b="1" dirty="0">
                <a:latin typeface="Century Gothic" panose="020B0502020202020204" pitchFamily="34" charset="0"/>
              </a:rPr>
              <a:t>Citation- </a:t>
            </a:r>
            <a:r>
              <a:rPr lang="en-US" sz="2200" dirty="0">
                <a:latin typeface="Century Gothic" panose="020B0502020202020204" pitchFamily="34" charset="0"/>
              </a:rPr>
              <a:t>a reference to a source of legal authority</a:t>
            </a:r>
          </a:p>
          <a:p>
            <a:r>
              <a:rPr lang="en-US" sz="2200" b="1" dirty="0">
                <a:latin typeface="Century Gothic" panose="020B0502020202020204" pitchFamily="34" charset="0"/>
              </a:rPr>
              <a:t>Statutes- </a:t>
            </a:r>
            <a:r>
              <a:rPr lang="en-US" sz="2200" dirty="0">
                <a:latin typeface="Century Gothic" panose="020B0502020202020204" pitchFamily="34" charset="0"/>
              </a:rPr>
              <a:t>an act of the legislature, adopted pursuant to its constitutional authority</a:t>
            </a:r>
          </a:p>
          <a:p>
            <a:r>
              <a:rPr lang="en-US" sz="2200" b="1" dirty="0">
                <a:latin typeface="Century Gothic" panose="020B0502020202020204" pitchFamily="34" charset="0"/>
              </a:rPr>
              <a:t>Audit- </a:t>
            </a:r>
            <a:r>
              <a:rPr lang="en-US" sz="2200" dirty="0">
                <a:latin typeface="Century Gothic" panose="020B0502020202020204" pitchFamily="34" charset="0"/>
              </a:rPr>
              <a:t>an inspection of the accounting records and procedures</a:t>
            </a:r>
            <a:r>
              <a:rPr lang="en-US" sz="2200" b="1" dirty="0">
                <a:latin typeface="Century Gothic" panose="020B0502020202020204" pitchFamily="34" charset="0"/>
              </a:rPr>
              <a:t> </a:t>
            </a:r>
            <a:endParaRPr lang="en-US" sz="2200" dirty="0">
              <a:latin typeface="Century Gothic" panose="020B0502020202020204" pitchFamily="34" charset="0"/>
            </a:endParaRPr>
          </a:p>
          <a:p>
            <a:r>
              <a:rPr lang="en-US" sz="2200" b="1" dirty="0">
                <a:latin typeface="Century Gothic" panose="020B0502020202020204" pitchFamily="34" charset="0"/>
              </a:rPr>
              <a:t>Restitution- </a:t>
            </a:r>
            <a:r>
              <a:rPr lang="en-US" sz="2200" dirty="0">
                <a:latin typeface="Century Gothic" panose="020B0502020202020204" pitchFamily="34" charset="0"/>
              </a:rPr>
              <a:t>an act of making good or giving the equivalent for any loss, damage, or injury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4991449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28600"/>
            <a:ext cx="3124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Court Word Match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7171" y="907588"/>
            <a:ext cx="63790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itchFamily="34" charset="0"/>
              </a:rPr>
              <a:t>Directions</a:t>
            </a:r>
            <a:r>
              <a:rPr lang="en-US" sz="2000" b="1" dirty="0" smtClean="0">
                <a:latin typeface="Century Gothic" pitchFamily="34" charset="0"/>
              </a:rPr>
              <a:t>:  </a:t>
            </a:r>
            <a:r>
              <a:rPr lang="en-US" sz="2000" dirty="0" smtClean="0">
                <a:latin typeface="Century Gothic" pitchFamily="34" charset="0"/>
              </a:rPr>
              <a:t>Draw a line that best describe the function of each division.</a:t>
            </a:r>
            <a:endParaRPr lang="en-US" sz="20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402259"/>
              </p:ext>
            </p:extLst>
          </p:nvPr>
        </p:nvGraphicFramePr>
        <p:xfrm>
          <a:off x="1600200" y="1981200"/>
          <a:ext cx="7238999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  <a:gridCol w="2743200"/>
                <a:gridCol w="1447800"/>
                <a:gridCol w="25907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Probation Services Division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ebdings"/>
                        </a:rPr>
                        <a:t>                  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Responsible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for all aspects of court security and transports prisoners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Client Service &amp; Family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Counseling Division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ebdings"/>
                        </a:rPr>
                        <a:t>                  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Obtains federal grants to fund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programs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Courts &amp; Ministerial Division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ebdings"/>
                        </a:rPr>
                        <a:t>                  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Prepares financial reports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Marshal Services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Division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ebdings"/>
                        </a:rPr>
                        <a:t>                  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Administers drug &amp; alcohol testing and various programs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Financial Management Division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ebdings"/>
                        </a:rPr>
                        <a:t>                  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Conducts orientations for jurors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Jury Unit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ebdings"/>
                        </a:rPr>
                        <a:t>                  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Provides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direct therapeutic, psychological evaluation, and referral services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7.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Court Programs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sym typeface="Webdings"/>
                        </a:rPr>
                        <a:t>                  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Manages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and processes all case filings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1026" name="Picture 2" descr="C:\Users\eborja\Desktop\penci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80981">
            <a:off x="7087921" y="596685"/>
            <a:ext cx="1793875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1223477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Roles of Supreme Court of Guam</a:t>
            </a:r>
            <a:endParaRPr lang="en-US" sz="3600" b="1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0" y="1659285"/>
            <a:ext cx="7391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latin typeface="Century Gothic" pitchFamily="34" charset="0"/>
              </a:rPr>
              <a:t>Oversees the following offices:</a:t>
            </a:r>
          </a:p>
          <a:p>
            <a:endParaRPr lang="en-US" sz="3200" dirty="0" smtClean="0">
              <a:latin typeface="Century Gothic" pitchFamily="34" charset="0"/>
            </a:endParaRPr>
          </a:p>
          <a:p>
            <a:pPr lvl="1"/>
            <a:r>
              <a:rPr lang="en-US" sz="3200" dirty="0" smtClean="0">
                <a:latin typeface="Century Gothic" pitchFamily="34" charset="0"/>
              </a:rPr>
              <a:t>- Office </a:t>
            </a:r>
            <a:r>
              <a:rPr lang="en-US" sz="3200" dirty="0">
                <a:latin typeface="Century Gothic" pitchFamily="34" charset="0"/>
              </a:rPr>
              <a:t>of the Compiler of </a:t>
            </a:r>
            <a:r>
              <a:rPr lang="en-US" sz="3200" dirty="0" smtClean="0">
                <a:latin typeface="Century Gothic" pitchFamily="34" charset="0"/>
              </a:rPr>
              <a:t>Laws</a:t>
            </a:r>
          </a:p>
          <a:p>
            <a:pPr lvl="1"/>
            <a:endParaRPr lang="en-US" sz="3200" dirty="0" smtClean="0">
              <a:latin typeface="Century Gothic" pitchFamily="34" charset="0"/>
            </a:endParaRPr>
          </a:p>
          <a:p>
            <a:pPr lvl="1"/>
            <a:r>
              <a:rPr lang="en-US" sz="3200" dirty="0" smtClean="0">
                <a:latin typeface="Century Gothic" pitchFamily="34" charset="0"/>
              </a:rPr>
              <a:t>- Office of the Public Guardian</a:t>
            </a:r>
          </a:p>
          <a:p>
            <a:pPr lvl="1"/>
            <a:endParaRPr lang="en-US" sz="3200" dirty="0" smtClean="0">
              <a:latin typeface="Century Gothic" pitchFamily="34" charset="0"/>
            </a:endParaRPr>
          </a:p>
          <a:p>
            <a:pPr lvl="1"/>
            <a:r>
              <a:rPr lang="en-US" sz="3200" dirty="0" smtClean="0">
                <a:latin typeface="Century Gothic" pitchFamily="34" charset="0"/>
              </a:rPr>
              <a:t>- Office of the Ethics Prosecutor</a:t>
            </a:r>
            <a:endParaRPr lang="en-US" sz="3200" dirty="0">
              <a:latin typeface="Century Gothic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5157015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1066800"/>
            <a:ext cx="75438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</a:rPr>
              <a:t>Office of the Compiler of Laws</a:t>
            </a:r>
          </a:p>
          <a:p>
            <a:endParaRPr lang="en-US" sz="22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>
                <a:latin typeface="Century Gothic" panose="020B0502020202020204" pitchFamily="34" charset="0"/>
              </a:rPr>
              <a:t>Publishes primary sources of Guam Law</a:t>
            </a:r>
          </a:p>
          <a:p>
            <a:endParaRPr lang="en-US" sz="2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>
                <a:latin typeface="Century Gothic" panose="020B0502020202020204" pitchFamily="34" charset="0"/>
              </a:rPr>
              <a:t>Reviews public laws for codification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>
                <a:latin typeface="Century Gothic" panose="020B0502020202020204" pitchFamily="34" charset="0"/>
              </a:rPr>
              <a:t>Assists in the preparation and publication of Supreme Court of Guam opinions</a:t>
            </a:r>
          </a:p>
          <a:p>
            <a:endParaRPr lang="en-US" sz="2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>
                <a:latin typeface="Century Gothic" panose="020B0502020202020204" pitchFamily="34" charset="0"/>
              </a:rPr>
              <a:t>Works with agencies to update rules and regulations submitted for publication</a:t>
            </a:r>
          </a:p>
          <a:p>
            <a:endParaRPr lang="en-US" sz="26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600" dirty="0" smtClean="0">
                <a:latin typeface="Century Gothic" panose="020B0502020202020204" pitchFamily="34" charset="0"/>
              </a:rPr>
              <a:t>Serves as the Executive Director/Librarian of the Guam Law Library</a:t>
            </a:r>
          </a:p>
          <a:p>
            <a:endParaRPr lang="en-US" sz="28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C:\Users\eborja\Desktop\compil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7848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29141846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457200"/>
            <a:ext cx="75438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</a:rPr>
              <a:t>Office of the Ethics Prosecutor</a:t>
            </a:r>
          </a:p>
          <a:p>
            <a:endParaRPr lang="en-US" sz="28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</a:rPr>
              <a:t>Handles ethical complaints alleging possible misconduct by lawyers or judicial officers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</a:rPr>
              <a:t>Explains the disciplinary process to complainants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</a:rPr>
              <a:t>Apprises the status of complaints including final disposition</a:t>
            </a:r>
          </a:p>
          <a:p>
            <a:endParaRPr lang="en-US" sz="2200" dirty="0">
              <a:latin typeface="Century Gothic" panose="020B0502020202020204" pitchFamily="34" charset="0"/>
            </a:endParaRPr>
          </a:p>
        </p:txBody>
      </p:sp>
      <p:pic>
        <p:nvPicPr>
          <p:cNvPr id="4098" name="Picture 2" descr="C:\Users\eborja\Desktop\ethic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766072"/>
            <a:ext cx="4572000" cy="2091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39241814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447800" y="1219200"/>
            <a:ext cx="75438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entury Gothic" panose="020B0502020202020204" pitchFamily="34" charset="0"/>
              </a:rPr>
              <a:t>Office of the Public Guardian</a:t>
            </a:r>
          </a:p>
          <a:p>
            <a:endParaRPr lang="en-US" sz="2200" b="1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</a:rPr>
              <a:t>Serves as a guardian of the person or estate of an adult</a:t>
            </a:r>
          </a:p>
          <a:p>
            <a:endParaRPr lang="en-US" sz="28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</a:rPr>
              <a:t>Receives referrals for guardianship services</a:t>
            </a:r>
          </a:p>
          <a:p>
            <a:endParaRPr lang="en-US" sz="2800" dirty="0" smtClean="0">
              <a:latin typeface="Century Gothic" panose="020B0502020202020204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>
                <a:latin typeface="Century Gothic" panose="020B0502020202020204" pitchFamily="34" charset="0"/>
              </a:rPr>
              <a:t>Assists and advises guardians</a:t>
            </a:r>
            <a:endParaRPr lang="en-US" sz="2800" dirty="0">
              <a:latin typeface="Century Gothic" panose="020B0502020202020204" pitchFamily="34" charset="0"/>
            </a:endParaRPr>
          </a:p>
        </p:txBody>
      </p:sp>
      <p:pic>
        <p:nvPicPr>
          <p:cNvPr id="4" name="Picture 2" descr="C:\Users\eborja\Desktop\compile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78486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15662036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828800" y="228600"/>
            <a:ext cx="6858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Keywords</a:t>
            </a:r>
            <a:endParaRPr lang="en-US" sz="4400" b="1" dirty="0">
              <a:latin typeface="Century Gothic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1288197"/>
            <a:ext cx="73152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Century Gothic" panose="020B0502020202020204" pitchFamily="34" charset="0"/>
              </a:rPr>
              <a:t>Supreme Court- </a:t>
            </a:r>
            <a:r>
              <a:rPr lang="en-US" sz="2400" dirty="0">
                <a:latin typeface="Century Gothic" panose="020B0502020202020204" pitchFamily="34" charset="0"/>
              </a:rPr>
              <a:t>highest court</a:t>
            </a:r>
          </a:p>
          <a:p>
            <a:r>
              <a:rPr lang="en-US" sz="2400" b="1" dirty="0">
                <a:latin typeface="Century Gothic" panose="020B0502020202020204" pitchFamily="34" charset="0"/>
              </a:rPr>
              <a:t>Jurisdiction- </a:t>
            </a:r>
            <a:r>
              <a:rPr lang="en-US" sz="2400" dirty="0">
                <a:latin typeface="Century Gothic" panose="020B0502020202020204" pitchFamily="34" charset="0"/>
              </a:rPr>
              <a:t>the power to hear a case</a:t>
            </a:r>
          </a:p>
          <a:p>
            <a:r>
              <a:rPr lang="en-US" sz="2400" b="1" dirty="0">
                <a:latin typeface="Century Gothic" panose="020B0502020202020204" pitchFamily="34" charset="0"/>
              </a:rPr>
              <a:t>Appeal- </a:t>
            </a:r>
            <a:r>
              <a:rPr lang="en-US" sz="2400" dirty="0">
                <a:latin typeface="Century Gothic" panose="020B0502020202020204" pitchFamily="34" charset="0"/>
              </a:rPr>
              <a:t>review of lower court decision</a:t>
            </a:r>
            <a:r>
              <a:rPr lang="en-US" sz="2400" b="1" dirty="0">
                <a:latin typeface="Century Gothic" panose="020B0502020202020204" pitchFamily="34" charset="0"/>
              </a:rPr>
              <a:t> </a:t>
            </a:r>
            <a:endParaRPr lang="en-US" sz="2400" dirty="0">
              <a:latin typeface="Century Gothic" panose="020B0502020202020204" pitchFamily="34" charset="0"/>
            </a:endParaRPr>
          </a:p>
          <a:p>
            <a:r>
              <a:rPr lang="en-US" sz="2400" b="1" dirty="0">
                <a:latin typeface="Century Gothic" panose="020B0502020202020204" pitchFamily="34" charset="0"/>
              </a:rPr>
              <a:t>Appellate Court- </a:t>
            </a:r>
            <a:r>
              <a:rPr lang="en-US" sz="2400" dirty="0">
                <a:latin typeface="Century Gothic" panose="020B0502020202020204" pitchFamily="34" charset="0"/>
              </a:rPr>
              <a:t>court having jurisdiction to review the law</a:t>
            </a:r>
          </a:p>
          <a:p>
            <a:r>
              <a:rPr lang="en-US" sz="2400" b="1" dirty="0">
                <a:latin typeface="Century Gothic" panose="020B0502020202020204" pitchFamily="34" charset="0"/>
              </a:rPr>
              <a:t>Proceedings- </a:t>
            </a:r>
            <a:r>
              <a:rPr lang="en-US" sz="2400" dirty="0">
                <a:latin typeface="Century Gothic" panose="020B0502020202020204" pitchFamily="34" charset="0"/>
              </a:rPr>
              <a:t>series of events</a:t>
            </a:r>
          </a:p>
          <a:p>
            <a:r>
              <a:rPr lang="en-US" sz="2400" b="1" dirty="0">
                <a:latin typeface="Century Gothic" panose="020B0502020202020204" pitchFamily="34" charset="0"/>
              </a:rPr>
              <a:t>Guardianship- </a:t>
            </a:r>
            <a:r>
              <a:rPr lang="en-US" sz="2400" dirty="0">
                <a:latin typeface="Century Gothic" panose="020B0502020202020204" pitchFamily="34" charset="0"/>
              </a:rPr>
              <a:t>the legal process by which a court determines a person is incapable of making decision</a:t>
            </a:r>
          </a:p>
          <a:p>
            <a:r>
              <a:rPr lang="en-US" sz="2400" b="1" dirty="0">
                <a:latin typeface="Century Gothic" panose="020B0502020202020204" pitchFamily="34" charset="0"/>
              </a:rPr>
              <a:t>Disposition- </a:t>
            </a:r>
            <a:r>
              <a:rPr lang="en-US" sz="2400" dirty="0">
                <a:latin typeface="Century Gothic" panose="020B0502020202020204" pitchFamily="34" charset="0"/>
              </a:rPr>
              <a:t>the post adjudicative phase of the criminal proceeding</a:t>
            </a:r>
          </a:p>
          <a:p>
            <a:r>
              <a:rPr lang="en-US" sz="2400" b="1" dirty="0">
                <a:latin typeface="Century Gothic" panose="020B0502020202020204" pitchFamily="34" charset="0"/>
              </a:rPr>
              <a:t>Complaints- </a:t>
            </a:r>
            <a:r>
              <a:rPr lang="en-US" sz="2400" dirty="0">
                <a:latin typeface="Century Gothic" panose="020B0502020202020204" pitchFamily="34" charset="0"/>
              </a:rPr>
              <a:t>in civil action is the first pleading setting out the facts; in criminal action is the preliminary accusation made by one against another to the court or officer</a:t>
            </a:r>
          </a:p>
          <a:p>
            <a:endParaRPr lang="en-US" dirty="0">
              <a:latin typeface="Century Gothic" panose="020B0502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9033474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57600" y="228600"/>
            <a:ext cx="312420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Documents and Settings\UMAR\My Documents\My Pictures\img_b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0"/>
            <a:ext cx="12953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447800" y="2286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entury Gothic" panose="020B0502020202020204" pitchFamily="34" charset="0"/>
              </a:rPr>
              <a:t>Multiple Court Choice</a:t>
            </a:r>
            <a:endParaRPr lang="en-US" sz="3600" b="1" dirty="0"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7171" y="907588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entury Gothic" pitchFamily="34" charset="0"/>
              </a:rPr>
              <a:t>Directions:  </a:t>
            </a:r>
            <a:r>
              <a:rPr lang="en-US" sz="2000" dirty="0">
                <a:latin typeface="Century Gothic" pitchFamily="34" charset="0"/>
              </a:rPr>
              <a:t>Read each statement.  </a:t>
            </a:r>
            <a:r>
              <a:rPr lang="en-US" sz="2000" dirty="0" smtClean="0">
                <a:latin typeface="Century Gothic" pitchFamily="34" charset="0"/>
              </a:rPr>
              <a:t>Circle the correct answer.</a:t>
            </a:r>
            <a:endParaRPr lang="en-US" sz="2000" b="1" dirty="0">
              <a:latin typeface="Century Gothic" pitchFamily="34" charset="0"/>
            </a:endParaRPr>
          </a:p>
          <a:p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910951"/>
              </p:ext>
            </p:extLst>
          </p:nvPr>
        </p:nvGraphicFramePr>
        <p:xfrm>
          <a:off x="1447800" y="1548948"/>
          <a:ext cx="75438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43800"/>
              </a:tblGrid>
              <a:tr h="891776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What office serves as a guardian of the person or estate of an adult?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en-US" sz="1400" baseline="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a.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Office of the Compiler of Laws               c.  Office of the Public Guardian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b.  Office of the Ethics Prosecutor               d.  None of the above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95883">
                <a:tc>
                  <a:txBody>
                    <a:bodyPr/>
                    <a:lstStyle/>
                    <a:p>
                      <a:pPr marL="342900" indent="-342900">
                        <a:buAutoNum type="arabicPeriod" startAt="2"/>
                      </a:pP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The Supreme Court of Guam oversee what offices.?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    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a.  Compiler,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Public Guardian, Ethics Prosecutor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b.  Ethics Prosecutor, Court Programs, Compiler of Laws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c.  Public Guardian, Compiler of  Laws, Court Programs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d.  All of the above</a:t>
                      </a:r>
                    </a:p>
                    <a:p>
                      <a:pPr marL="0" indent="0"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891776"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Office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of the __________ publishes sources of Guam Laws.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a.  Compiler of Laws                    c.  Public Guardian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b.  Ethics Prosecutor                     d.  Court Programs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94514">
                <a:tc>
                  <a:txBody>
                    <a:bodyPr/>
                    <a:lstStyle/>
                    <a:p>
                      <a:pPr marL="342900" indent="-342900">
                        <a:buAutoNum type="arabicPeriod" startAt="4"/>
                      </a:pPr>
                      <a:r>
                        <a:rPr lang="en-US" sz="1400" dirty="0" smtClean="0">
                          <a:latin typeface="Century Gothic" panose="020B0502020202020204" pitchFamily="34" charset="0"/>
                        </a:rPr>
                        <a:t>Which</a:t>
                      </a:r>
                      <a:r>
                        <a:rPr lang="en-US" sz="1400" baseline="0" dirty="0" smtClean="0">
                          <a:latin typeface="Century Gothic" panose="020B0502020202020204" pitchFamily="34" charset="0"/>
                        </a:rPr>
                        <a:t> of the following is not a function of the Office of the Public Guardian?</a:t>
                      </a:r>
                    </a:p>
                    <a:p>
                      <a:pPr marL="0" indent="0">
                        <a:buNone/>
                      </a:pPr>
                      <a:endParaRPr lang="en-US" sz="1400" b="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a.  Receives referrals for guardianship services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b.  Assists and advises guardians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c.  Works with agencies to update rules and regulations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      d.  Serves as a guardian of the person or estate of an adult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57824980"/>
      </p:ext>
    </p:extLst>
  </p:cSld>
  <p:clrMapOvr>
    <a:masterClrMapping/>
  </p:clrMapOvr>
  <p:transition advTm="12438"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.3|8|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.3|8|1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4.3|8|1.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heme/theme1.xml><?xml version="1.0" encoding="utf-8"?>
<a:theme xmlns:a="http://schemas.openxmlformats.org/drawingml/2006/main" name="TP03000600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5B16780-D2A6-4184-88E4-4A67362267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TP030006004</Template>
  <TotalTime>6741</TotalTime>
  <Words>1769</Words>
  <Application>Microsoft Office PowerPoint</Application>
  <PresentationFormat>On-screen Show (4:3)</PresentationFormat>
  <Paragraphs>322</Paragraphs>
  <Slides>34</Slides>
  <Notes>34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TP030006004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shayden</dc:creator>
  <cp:lastModifiedBy>toshiba1</cp:lastModifiedBy>
  <cp:revision>641</cp:revision>
  <dcterms:created xsi:type="dcterms:W3CDTF">2012-09-04T16:29:21Z</dcterms:created>
  <dcterms:modified xsi:type="dcterms:W3CDTF">2017-05-07T00:47:20Z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TC300060049990</vt:lpwstr>
  </property>
</Properties>
</file>